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firstSlideNum="1" saveSubsetFonts="1">
  <p:sldMasterIdLst>
    <p:sldMasterId id="2147483660" r:id="rId2"/>
  </p:sldMasterIdLst>
  <p:notesMasterIdLst>
    <p:notesMasterId r:id="rId3"/>
  </p:notesMasterIdLst>
  <p:sldIdLst>
    <p:sldId id="261" r:id="rId4"/>
    <p:sldId id="262" r:id="rId5"/>
    <p:sldId id="263" r:id="rId6"/>
    <p:sldId id="264" r:id="rId7"/>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31"/>
    <p:restoredTop sz="94660"/>
  </p:normalViewPr>
  <p:slideViewPr>
    <p:cSldViewPr>
      <p:cViewPr varScale="0">
        <p:scale>
          <a:sx n="80" d="100"/>
          <a:sy n="80" d="100"/>
        </p:scale>
        <p:origin x="-5328" y="-1614"/>
      </p:cViewPr>
      <p:guideLst>
        <p:guide orient="horz" pos="1620"/>
        <p:guide pos="2880"/>
      </p:guideLst>
    </p:cSldViewPr>
  </p:slideViewPr>
  <p:notesTextViewPr>
    <p:cViewPr>
      <p:scale>
        <a:sx n="1" d="1"/>
        <a:sy n="1" d="1"/>
      </p:scale>
      <p:origin x="0" y="0"/>
    </p:cViewPr>
  </p:notesTextViewPr>
  <p:gridSpacing cx="36004" cy="36004"/>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presProps" Target="presProps.xml" /><Relationship Id="rId9" Type="http://schemas.openxmlformats.org/officeDocument/2006/relationships/viewProps" Target="viewProps.xml" /><Relationship Id="rId10" Type="http://schemas.openxmlformats.org/officeDocument/2006/relationships/tableStyles" Target="tableStyles.xml" /></Relationships>
</file>

<file path=ppt/notesMasters/_rels/notesMaster1.xml.rels><?xml version="1.0" encoding="UTF-8"?><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D06EA9-14B5-4F31-95CC-6AD91D20700D}" type="datetimeFigureOut">
              <a:rPr kumimoji="1" lang="ja-JP" altLang="en-US" smtClean="0"/>
              <a:t>2015/2/5</a:t>
            </a:fld>
            <a:endParaRPr kumimoji="1" lang="ja-JP" altLang="en-US"/>
          </a:p>
        </p:txBody>
      </p:sp>
      <p:sp>
        <p:nvSpPr>
          <p:cNvPr id="1102" name="スライド イメージ プレースホルダー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1103"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04"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31" name="タイトル 1"/>
          <p:cNvSpPr>
            <a:spLocks noGrp="1"/>
          </p:cNvSpPr>
          <p:nvPr>
            <p:ph type="ctrTitle"/>
          </p:nvPr>
        </p:nvSpPr>
        <p:spPr>
          <a:xfrm>
            <a:off x="495300" y="1652803"/>
            <a:ext cx="8915400" cy="1344149"/>
          </a:xfrm>
        </p:spPr>
        <p:txBody>
          <a:bodyPr/>
          <a:lstStyle>
            <a:lvl1pPr>
              <a:defRPr b="0"/>
            </a:lvl1pPr>
          </a:lstStyle>
          <a:p>
            <a:r>
              <a:rPr kumimoji="1" lang="ja-JP" altLang="en-US" smtClean="0"/>
              <a:t>マスター タイトルの書式設定</a:t>
            </a:r>
            <a:endParaRPr kumimoji="1" lang="ja-JP" altLang="en-US" dirty="0"/>
          </a:p>
        </p:txBody>
      </p:sp>
      <p:sp>
        <p:nvSpPr>
          <p:cNvPr id="1032" name="サブタイトル 2"/>
          <p:cNvSpPr>
            <a:spLocks noGrp="1"/>
          </p:cNvSpPr>
          <p:nvPr>
            <p:ph type="subTitle" idx="1"/>
          </p:nvPr>
        </p:nvSpPr>
        <p:spPr>
          <a:xfrm>
            <a:off x="495300" y="3092963"/>
            <a:ext cx="8915400" cy="2304256"/>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33"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89" name="縦書きテキスト プレースホルダー 2"/>
          <p:cNvSpPr>
            <a:spLocks noGrp="1"/>
          </p:cNvSpPr>
          <p:nvPr>
            <p:ph type="body" orient="vert" idx="1"/>
          </p:nvPr>
        </p:nvSpPr>
        <p:spPr>
          <a:xfrm>
            <a:off x="495300" y="1736813"/>
            <a:ext cx="8915400" cy="4236469"/>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90"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094" name="縦書きタイトル 1"/>
          <p:cNvSpPr>
            <a:spLocks noGrp="1"/>
          </p:cNvSpPr>
          <p:nvPr>
            <p:ph type="title" orient="vert"/>
          </p:nvPr>
        </p:nvSpPr>
        <p:spPr>
          <a:xfrm>
            <a:off x="7181850" y="274639"/>
            <a:ext cx="2228850" cy="5698644"/>
          </a:xfrm>
        </p:spPr>
        <p:txBody>
          <a:bodyPr vert="eaVert"/>
          <a:lstStyle/>
          <a:p>
            <a:r>
              <a:rPr kumimoji="1" lang="ja-JP" altLang="en-US" smtClean="0"/>
              <a:t>マスター タイトルの書式設定</a:t>
            </a:r>
            <a:endParaRPr kumimoji="1" lang="ja-JP" altLang="en-US" dirty="0"/>
          </a:p>
        </p:txBody>
      </p:sp>
      <p:sp>
        <p:nvSpPr>
          <p:cNvPr id="1095" name="縦書きテキスト プレースホルダー 2"/>
          <p:cNvSpPr>
            <a:spLocks noGrp="1"/>
          </p:cNvSpPr>
          <p:nvPr>
            <p:ph type="body" orient="vert" idx="1"/>
          </p:nvPr>
        </p:nvSpPr>
        <p:spPr>
          <a:xfrm>
            <a:off x="495300" y="274639"/>
            <a:ext cx="6521450" cy="5698644"/>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96"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dirty="0"/>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038" name="コンテンツ プレースホルダー 2"/>
          <p:cNvSpPr>
            <a:spLocks noGrp="1"/>
          </p:cNvSpPr>
          <p:nvPr>
            <p:ph idx="1"/>
          </p:nvPr>
        </p:nvSpPr>
        <p:spPr>
          <a:xfrm>
            <a:off x="495300" y="1736813"/>
            <a:ext cx="8915400" cy="4281339"/>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39" name="日付プレースホルダー 3"/>
          <p:cNvSpPr>
            <a:spLocks noGrp="1"/>
          </p:cNvSpPr>
          <p:nvPr>
            <p:ph type="dt" sz="half" idx="10"/>
          </p:nvPr>
        </p:nvSpPr>
        <p:spPr/>
        <p:txBody>
          <a:bodyPr/>
          <a:lstStyle>
            <a:lvl1pPr>
              <a:defRPr>
                <a:solidFill>
                  <a:schemeClr val="tx1"/>
                </a:solidFill>
              </a:defRPr>
            </a:lvl1pPr>
          </a:lstStyle>
          <a:p>
            <a:fld id="{3E220A51-F8EA-429A-8E6F-F02BE74E28F7}" type="datetimeFigureOut">
              <a:rPr lang="ja-JP" altLang="en-US" smtClean="0"/>
              <a:pPr/>
              <a:t>2015/3/10</a:t>
            </a:fld>
            <a:endParaRPr lang="ja-JP" altLang="en-US" dirty="0"/>
          </a:p>
        </p:txBody>
      </p:sp>
      <p:sp>
        <p:nvSpPr>
          <p:cNvPr id="1040" name="フッター プレースホルダー 4"/>
          <p:cNvSpPr>
            <a:spLocks noGrp="1"/>
          </p:cNvSpPr>
          <p:nvPr>
            <p:ph type="ftr" sz="quarter" idx="11"/>
          </p:nvPr>
        </p:nvSpPr>
        <p:spPr/>
        <p:txBody>
          <a:bodyPr/>
          <a:lstStyle>
            <a:lvl1pPr>
              <a:defRPr>
                <a:solidFill>
                  <a:schemeClr val="tx1"/>
                </a:solidFill>
              </a:defRPr>
            </a:lvl1pPr>
          </a:lstStyle>
          <a:p>
            <a:endParaRPr lang="ja-JP" altLang="en-US" dirty="0"/>
          </a:p>
        </p:txBody>
      </p:sp>
      <p:sp>
        <p:nvSpPr>
          <p:cNvPr id="1041" name="スライド番号プレースホルダー 5"/>
          <p:cNvSpPr>
            <a:spLocks noGrp="1"/>
          </p:cNvSpPr>
          <p:nvPr>
            <p:ph type="sldNum" sz="quarter" idx="12"/>
          </p:nvPr>
        </p:nvSpPr>
        <p:spPr/>
        <p:txBody>
          <a:bodyPr/>
          <a:lstStyle>
            <a:lvl1pPr>
              <a:defRPr>
                <a:solidFill>
                  <a:schemeClr val="tx1"/>
                </a:solidFill>
              </a:defRPr>
            </a:lvl1pPr>
          </a:lstStyle>
          <a:p>
            <a:fld id="{2C9400E4-C46D-48FA-AEA0-ED136F70A0E5}"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43" name="タイトル 1"/>
          <p:cNvSpPr>
            <a:spLocks noGrp="1"/>
          </p:cNvSpPr>
          <p:nvPr>
            <p:ph type="title"/>
          </p:nvPr>
        </p:nvSpPr>
        <p:spPr>
          <a:xfrm>
            <a:off x="495300" y="2948947"/>
            <a:ext cx="8915400" cy="1056117"/>
          </a:xfrm>
        </p:spPr>
        <p:txBody>
          <a:bodyPr anchor="t"/>
          <a:lstStyle>
            <a:lvl1pPr algn="ctr">
              <a:defRPr sz="4000" b="0" cap="all"/>
            </a:lvl1pPr>
          </a:lstStyle>
          <a:p>
            <a:r>
              <a:rPr kumimoji="1" lang="ja-JP" altLang="en-US" smtClean="0"/>
              <a:t>マスター タイトルの書式設定</a:t>
            </a:r>
            <a:endParaRPr kumimoji="1" lang="ja-JP" altLang="en-US" dirty="0"/>
          </a:p>
        </p:txBody>
      </p:sp>
      <p:sp>
        <p:nvSpPr>
          <p:cNvPr id="1044" name="テキスト プレースホルダー 2"/>
          <p:cNvSpPr>
            <a:spLocks noGrp="1"/>
          </p:cNvSpPr>
          <p:nvPr>
            <p:ph type="body" idx="1"/>
          </p:nvPr>
        </p:nvSpPr>
        <p:spPr>
          <a:xfrm>
            <a:off x="495300" y="1184749"/>
            <a:ext cx="8915400" cy="176419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1045" name="日付プレースホルダー 3"/>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50" name="コンテンツ プレースホルダー 2"/>
          <p:cNvSpPr>
            <a:spLocks noGrp="1"/>
          </p:cNvSpPr>
          <p:nvPr>
            <p:ph sz="half" idx="1"/>
          </p:nvPr>
        </p:nvSpPr>
        <p:spPr>
          <a:xfrm>
            <a:off x="495300" y="1736815"/>
            <a:ext cx="4301683" cy="4236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1" name="コンテンツ プレースホルダー 3"/>
          <p:cNvSpPr>
            <a:spLocks noGrp="1"/>
          </p:cNvSpPr>
          <p:nvPr>
            <p:ph sz="half" idx="2"/>
          </p:nvPr>
        </p:nvSpPr>
        <p:spPr>
          <a:xfrm>
            <a:off x="5070013" y="1736815"/>
            <a:ext cx="4340687" cy="4236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2" name="日付プレースホルダー 4"/>
          <p:cNvSpPr>
            <a:spLocks noGrp="1"/>
          </p:cNvSpPr>
          <p:nvPr>
            <p:ph type="dt" sz="half" idx="10"/>
          </p:nvPr>
        </p:nvSpPr>
        <p:spPr/>
        <p:txBody>
          <a:bodyPr/>
          <a:lstStyle/>
          <a:p>
            <a:fld id="{3E220A51-F8EA-429A-8E6F-F02BE74E28F7}" type="datetimeFigureOut">
              <a:rPr kumimoji="1" lang="ja-JP" altLang="en-US" smtClean="0"/>
              <a:t>2015/6/24</a:t>
            </a:fld>
            <a:endParaRPr kumimoji="1" lang="ja-JP" altLang="en-US" dirty="0"/>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56"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dirty="0"/>
          </a:p>
        </p:txBody>
      </p:sp>
      <p:sp>
        <p:nvSpPr>
          <p:cNvPr id="1057" name="テキスト プレースホルダー 2"/>
          <p:cNvSpPr>
            <a:spLocks noGrp="1"/>
          </p:cNvSpPr>
          <p:nvPr>
            <p:ph type="body" idx="1"/>
          </p:nvPr>
        </p:nvSpPr>
        <p:spPr>
          <a:xfrm>
            <a:off x="495300" y="1535113"/>
            <a:ext cx="430168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58" name="コンテンツ プレースホルダー 3"/>
          <p:cNvSpPr>
            <a:spLocks noGrp="1"/>
          </p:cNvSpPr>
          <p:nvPr>
            <p:ph sz="half" idx="2"/>
          </p:nvPr>
        </p:nvSpPr>
        <p:spPr>
          <a:xfrm>
            <a:off x="495300" y="2174875"/>
            <a:ext cx="4301683" cy="379840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9" name="テキスト プレースホルダー 4"/>
          <p:cNvSpPr>
            <a:spLocks noGrp="1"/>
          </p:cNvSpPr>
          <p:nvPr>
            <p:ph type="body" sz="quarter" idx="3"/>
          </p:nvPr>
        </p:nvSpPr>
        <p:spPr>
          <a:xfrm>
            <a:off x="5109017" y="1535113"/>
            <a:ext cx="430168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60" name="コンテンツ プレースホルダー 5"/>
          <p:cNvSpPr>
            <a:spLocks noGrp="1"/>
          </p:cNvSpPr>
          <p:nvPr>
            <p:ph sz="quarter" idx="4"/>
          </p:nvPr>
        </p:nvSpPr>
        <p:spPr>
          <a:xfrm>
            <a:off x="5109017" y="2174875"/>
            <a:ext cx="4301683" cy="379840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61" name="日付プレースホルダー 6"/>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66" name="日付プレースホルダー 2"/>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074" name="タイトル 1"/>
          <p:cNvSpPr>
            <a:spLocks noGrp="1"/>
          </p:cNvSpPr>
          <p:nvPr>
            <p:ph type="title"/>
          </p:nvPr>
        </p:nvSpPr>
        <p:spPr>
          <a:xfrm>
            <a:off x="495301" y="273049"/>
            <a:ext cx="3259006" cy="1162051"/>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1075" name="コンテンツ プレースホルダー 2"/>
          <p:cNvSpPr>
            <a:spLocks noGrp="1"/>
          </p:cNvSpPr>
          <p:nvPr>
            <p:ph idx="1"/>
          </p:nvPr>
        </p:nvSpPr>
        <p:spPr>
          <a:xfrm>
            <a:off x="3938887" y="273052"/>
            <a:ext cx="5121391" cy="564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76" name="テキスト プレースホルダー 3"/>
          <p:cNvSpPr>
            <a:spLocks noGrp="1"/>
          </p:cNvSpPr>
          <p:nvPr>
            <p:ph type="body" sz="half" idx="2"/>
          </p:nvPr>
        </p:nvSpPr>
        <p:spPr>
          <a:xfrm>
            <a:off x="495302" y="1700808"/>
            <a:ext cx="3259005" cy="42724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1077" name="日付プレースホルダー 4"/>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081" name="タイトル 1"/>
          <p:cNvSpPr>
            <a:spLocks noGrp="1"/>
          </p:cNvSpPr>
          <p:nvPr>
            <p:ph type="title"/>
          </p:nvPr>
        </p:nvSpPr>
        <p:spPr>
          <a:xfrm>
            <a:off x="1941645" y="4689140"/>
            <a:ext cx="5943600" cy="566739"/>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1082" name="図プレースホルダー 2"/>
          <p:cNvSpPr>
            <a:spLocks noGrp="1"/>
          </p:cNvSpPr>
          <p:nvPr>
            <p:ph type="pic" idx="1"/>
          </p:nvPr>
        </p:nvSpPr>
        <p:spPr>
          <a:xfrm>
            <a:off x="1941645" y="212643"/>
            <a:ext cx="5943600" cy="43788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dirty="0"/>
          </a:p>
        </p:txBody>
      </p:sp>
      <p:sp>
        <p:nvSpPr>
          <p:cNvPr id="1083" name="テキスト プレースホルダー 3"/>
          <p:cNvSpPr>
            <a:spLocks noGrp="1"/>
          </p:cNvSpPr>
          <p:nvPr>
            <p:ph type="body" sz="half" idx="2"/>
          </p:nvPr>
        </p:nvSpPr>
        <p:spPr>
          <a:xfrm>
            <a:off x="1941645" y="5301209"/>
            <a:ext cx="5943600" cy="6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1084" name="日付プレースホルダー 4"/>
          <p:cNvSpPr>
            <a:spLocks noGrp="1"/>
          </p:cNvSpPr>
          <p:nvPr>
            <p:ph type="dt" sz="half" idx="10"/>
          </p:nvPr>
        </p:nvSpPr>
        <p:spPr/>
        <p:txBody>
          <a:bodyPr/>
          <a:lstStyle/>
          <a:p>
            <a:fld id="{3E220A51-F8EA-429A-8E6F-F02BE74E28F7}" type="datetimeFigureOut">
              <a:rPr kumimoji="1" lang="ja-JP" altLang="en-US" smtClean="0"/>
              <a:t>2015/3/10</a:t>
            </a:fld>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025" name="フッター プレースホルダー 4"/>
          <p:cNvSpPr>
            <a:spLocks noGrp="1"/>
          </p:cNvSpPr>
          <p:nvPr>
            <p:ph type="ftr" sz="quarter" idx="3"/>
          </p:nvPr>
        </p:nvSpPr>
        <p:spPr>
          <a:xfrm>
            <a:off x="2729753" y="6237312"/>
            <a:ext cx="4446494" cy="365125"/>
          </a:xfrm>
          <a:prstGeom prst="rect">
            <a:avLst/>
          </a:prstGeom>
        </p:spPr>
        <p:txBody>
          <a:bodyPr vert="horz" lIns="91440" tIns="45720" rIns="91440" bIns="45720" rtlCol="0" anchor="ctr"/>
          <a:lstStyle>
            <a:lvl1pPr algn="ctr">
              <a:defRPr sz="1200">
                <a:solidFill>
                  <a:schemeClr val="tx1"/>
                </a:solidFill>
                <a:latin typeface="+mn-ea"/>
                <a:ea typeface="+mn-ea"/>
              </a:defRPr>
            </a:lvl1pPr>
          </a:lstStyle>
          <a:p>
            <a:endParaRPr lang="ja-JP" altLang="en-US" dirty="0"/>
          </a:p>
        </p:txBody>
      </p:sp>
      <p:sp>
        <p:nvSpPr>
          <p:cNvPr id="1026" name="タイトル プレースホルダー 1"/>
          <p:cNvSpPr>
            <a:spLocks noGrp="1"/>
          </p:cNvSpPr>
          <p:nvPr>
            <p:ph type="title"/>
          </p:nvPr>
        </p:nvSpPr>
        <p:spPr>
          <a:xfrm>
            <a:off x="495300" y="418653"/>
            <a:ext cx="8915400" cy="994123"/>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1027" name="テキスト プレースホルダー 2"/>
          <p:cNvSpPr>
            <a:spLocks noGrp="1"/>
          </p:cNvSpPr>
          <p:nvPr>
            <p:ph type="body" idx="1"/>
          </p:nvPr>
        </p:nvSpPr>
        <p:spPr>
          <a:xfrm>
            <a:off x="495300" y="1736813"/>
            <a:ext cx="8915400" cy="4281339"/>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en-US" altLang="ja-JP" dirty="0" smtClean="0"/>
          </a:p>
          <a:p>
            <a:pPr lvl="5"/>
            <a:r>
              <a:rPr kumimoji="1" lang="ja-JP" altLang="en-US" dirty="0" smtClean="0"/>
              <a:t>第 </a:t>
            </a:r>
            <a:r>
              <a:rPr kumimoji="1" lang="en-US" altLang="ja-JP" dirty="0" smtClean="0"/>
              <a:t>6 </a:t>
            </a:r>
            <a:r>
              <a:rPr kumimoji="1" lang="ja-JP" altLang="en-US" dirty="0" smtClean="0"/>
              <a:t>レベル</a:t>
            </a:r>
          </a:p>
          <a:p>
            <a:pPr lvl="6"/>
            <a:r>
              <a:rPr kumimoji="1" lang="ja-JP" altLang="en-US" dirty="0" smtClean="0"/>
              <a:t>第 </a:t>
            </a:r>
            <a:r>
              <a:rPr kumimoji="1" lang="en-US" altLang="ja-JP" dirty="0" smtClean="0"/>
              <a:t>7 </a:t>
            </a:r>
            <a:r>
              <a:rPr kumimoji="1" lang="ja-JP" altLang="en-US" dirty="0" smtClean="0"/>
              <a:t>レベル</a:t>
            </a:r>
          </a:p>
          <a:p>
            <a:pPr lvl="7"/>
            <a:r>
              <a:rPr kumimoji="1" lang="ja-JP" altLang="en-US" dirty="0" smtClean="0"/>
              <a:t>第 </a:t>
            </a:r>
            <a:r>
              <a:rPr kumimoji="1" lang="en-US" altLang="ja-JP" dirty="0" smtClean="0"/>
              <a:t>8 </a:t>
            </a:r>
            <a:r>
              <a:rPr kumimoji="1" lang="ja-JP" altLang="en-US" dirty="0" smtClean="0"/>
              <a:t>レベル</a:t>
            </a:r>
          </a:p>
          <a:p>
            <a:pPr lvl="8"/>
            <a:r>
              <a:rPr kumimoji="1" lang="ja-JP" altLang="en-US" dirty="0" smtClean="0"/>
              <a:t>第 </a:t>
            </a:r>
            <a:r>
              <a:rPr kumimoji="1" lang="en-US" altLang="ja-JP" dirty="0" smtClean="0"/>
              <a:t>9 </a:t>
            </a:r>
            <a:r>
              <a:rPr kumimoji="1" lang="ja-JP" altLang="en-US" dirty="0" smtClean="0"/>
              <a:t>レベル</a:t>
            </a:r>
          </a:p>
        </p:txBody>
      </p:sp>
      <p:sp>
        <p:nvSpPr>
          <p:cNvPr id="1028" name="日付プレースホルダー 3"/>
          <p:cNvSpPr>
            <a:spLocks noGrp="1"/>
          </p:cNvSpPr>
          <p:nvPr>
            <p:ph type="dt" sz="half" idx="2"/>
          </p:nvPr>
        </p:nvSpPr>
        <p:spPr>
          <a:xfrm>
            <a:off x="495300" y="6237312"/>
            <a:ext cx="2039431" cy="365125"/>
          </a:xfrm>
          <a:prstGeom prst="rect">
            <a:avLst/>
          </a:prstGeom>
        </p:spPr>
        <p:txBody>
          <a:bodyPr vert="horz" lIns="91440" tIns="45720" rIns="91440" bIns="45720" rtlCol="0" anchor="ctr"/>
          <a:lstStyle>
            <a:lvl1pPr algn="l">
              <a:defRPr sz="1200">
                <a:solidFill>
                  <a:schemeClr val="tx1"/>
                </a:solidFill>
                <a:latin typeface="+mn-lt"/>
                <a:ea typeface="+mn-ea"/>
              </a:defRPr>
            </a:lvl1pPr>
          </a:lstStyle>
          <a:p>
            <a:fld id="{3E220A51-F8EA-429A-8E6F-F02BE74E28F7}" type="datetimeFigureOut">
              <a:rPr lang="ja-JP" altLang="en-US" smtClean="0"/>
              <a:pPr/>
              <a:t>2015/3/10</a:t>
            </a:fld>
            <a:endParaRPr lang="ja-JP" altLang="en-US" dirty="0"/>
          </a:p>
        </p:txBody>
      </p:sp>
      <p:sp>
        <p:nvSpPr>
          <p:cNvPr id="1029" name="スライド番号プレースホルダー 5"/>
          <p:cNvSpPr>
            <a:spLocks noGrp="1"/>
          </p:cNvSpPr>
          <p:nvPr>
            <p:ph type="sldNum" sz="quarter" idx="4"/>
          </p:nvPr>
        </p:nvSpPr>
        <p:spPr>
          <a:xfrm>
            <a:off x="7332264" y="6237312"/>
            <a:ext cx="2078436" cy="365125"/>
          </a:xfrm>
          <a:prstGeom prst="rect">
            <a:avLst/>
          </a:prstGeom>
        </p:spPr>
        <p:txBody>
          <a:bodyPr vert="horz" lIns="91440" tIns="45720" rIns="91440" bIns="45720" rtlCol="0" anchor="ctr"/>
          <a:lstStyle>
            <a:lvl1pPr algn="r">
              <a:defRPr sz="1200">
                <a:solidFill>
                  <a:schemeClr val="tx1"/>
                </a:solidFill>
                <a:latin typeface="+mn-lt"/>
                <a:ea typeface="+mn-ea"/>
              </a:defRPr>
            </a:lvl1pPr>
          </a:lstStyle>
          <a:p>
            <a:fld id="{2C9400E4-C46D-48FA-AEA0-ED136F70A0E5}"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57200" indent="-457200" algn="l" defTabSz="914400" rtl="0" eaLnBrk="1" latinLnBrk="0" hangingPunct="1">
        <a:spcBef>
          <a:spcPct val="20000"/>
        </a:spcBef>
        <a:buFont typeface="Arial" panose="020B0604020202020204" pitchFamily="34" charset="0"/>
        <a:buChar char="•"/>
        <a:defRPr kumimoji="1" sz="3200" kern="1200">
          <a:solidFill>
            <a:schemeClr val="tx1"/>
          </a:solidFill>
          <a:latin typeface="+mn-ea"/>
          <a:ea typeface="+mn-ea"/>
          <a:cs typeface="+mn-cs"/>
        </a:defRPr>
      </a:lvl1pPr>
      <a:lvl2pPr marL="914400" indent="-4572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714500" indent="-342900" algn="l" defTabSz="914400" rtl="0" eaLnBrk="1" latinLnBrk="0" hangingPunct="1">
        <a:spcBef>
          <a:spcPct val="20000"/>
        </a:spcBef>
        <a:buSzPct val="100000"/>
        <a:buFont typeface="Arial" panose="020B0604020202020204" pitchFamily="34" charset="0"/>
        <a:buChar char="•"/>
        <a:defRPr kumimoji="1" sz="2000" kern="1200">
          <a:solidFill>
            <a:schemeClr val="tx1"/>
          </a:solidFill>
          <a:latin typeface="+mn-lt"/>
          <a:ea typeface="+mn-ea"/>
          <a:cs typeface="+mn-cs"/>
        </a:defRPr>
      </a:lvl4pPr>
      <a:lvl5pPr marL="2171700" marR="0" indent="-342900" algn="l" defTabSz="914400" rtl="0" eaLnBrk="1" fontAlgn="auto" latinLnBrk="0" hangingPunct="1">
        <a:lnSpc>
          <a:spcPct val="100000"/>
        </a:lnSpc>
        <a:spcBef>
          <a:spcPct val="20000"/>
        </a:spcBef>
        <a:spcAft>
          <a:spcPts val="0"/>
        </a:spcAft>
        <a:buClrTx/>
        <a:buSzPct val="100000"/>
        <a:buFont typeface="Arial" panose="020B0604020202020204" pitchFamily="34" charset="0"/>
        <a:buChar char="•"/>
        <a:tabLst/>
        <a:defRPr kumimoji="1" sz="2000" kern="1200">
          <a:solidFill>
            <a:schemeClr val="tx1"/>
          </a:solidFill>
          <a:latin typeface="+mn-lt"/>
          <a:ea typeface="+mn-ea"/>
          <a:cs typeface="+mn-cs"/>
        </a:defRPr>
      </a:lvl5pPr>
      <a:lvl6pPr marL="2571750" indent="-28575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30289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7pPr>
      <a:lvl8pPr marL="34861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8pPr>
      <a:lvl9pPr marL="39433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Layout" Target="../slideLayouts/slideLayout2.xml" /></Relationships>
</file>

<file path=ppt/slides/_rels/slide2.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3.png" /><Relationship Id="rId3" Type="http://schemas.openxmlformats.org/officeDocument/2006/relationships/slideLayout" Target="../slideLayouts/slideLayout2.xml" /></Relationships>
</file>

<file path=ppt/slides/_rels/slide3.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4.png" /><Relationship Id="rId3" Type="http://schemas.openxmlformats.org/officeDocument/2006/relationships/slideLayout" Target="../slideLayouts/slideLayout2.xml" /></Relationships>
</file>

<file path=ppt/slides/_rels/slide4.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5.png" /><Relationship Id="rId3"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grpSp>
        <p:nvGrpSpPr>
          <p:cNvPr id="1107" name="グループ 13"/>
          <p:cNvGrpSpPr/>
          <p:nvPr/>
        </p:nvGrpSpPr>
        <p:grpSpPr>
          <a:xfrm>
            <a:off x="8334375" y="405000"/>
            <a:ext cx="1569001" cy="2227359"/>
            <a:chOff x="8334375" y="553641"/>
            <a:chExt cx="1569001" cy="2227359"/>
          </a:xfrm>
        </p:grpSpPr>
        <p:sp>
          <p:nvSpPr>
            <p:cNvPr id="1108" name="四角形 11"/>
            <p:cNvSpPr/>
            <p:nvPr/>
          </p:nvSpPr>
          <p:spPr>
            <a:xfrm>
              <a:off x="8334375" y="553641"/>
              <a:ext cx="1569001" cy="2082386"/>
            </a:xfrm>
            <a:prstGeom prst="rect">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pic>
          <p:nvPicPr>
            <p:cNvPr id="1109" name="図 12"/>
            <p:cNvPicPr>
              <a:picLocks noChangeAspect="1"/>
            </p:cNvPicPr>
            <p:nvPr/>
          </p:nvPicPr>
          <p:blipFill>
            <a:blip r:embed="rId1"/>
            <a:stretch>
              <a:fillRect/>
            </a:stretch>
          </p:blipFill>
          <p:spPr>
            <a:xfrm>
              <a:off x="8460843" y="600250"/>
              <a:ext cx="1367417" cy="2180750"/>
            </a:xfrm>
            <a:prstGeom prst="rect">
              <a:avLst/>
            </a:prstGeom>
          </p:spPr>
        </p:pic>
      </p:grpSp>
      <p:graphicFrame>
        <p:nvGraphicFramePr>
          <p:cNvPr id="1110" name="四角形 66"/>
          <p:cNvGraphicFramePr>
            <a:graphicFrameLocks noGrp="1"/>
          </p:cNvGraphicFramePr>
          <p:nvPr/>
        </p:nvGraphicFramePr>
        <p:xfrm>
          <a:off x="24" y="2585966"/>
          <a:ext cx="9905977" cy="4272032"/>
        </p:xfrm>
        <a:graphic>
          <a:graphicData uri="http://schemas.openxmlformats.org/drawingml/2006/table">
            <a:tbl>
              <a:tblPr firstRow="1" bandRow="1">
                <a:tableStyleId>{5C22544A-7EE6-4342-B048-85BDC9FD1C3A}</a:tableStyleId>
              </a:tblPr>
              <a:tblGrid>
                <a:gridCol w="440531"/>
                <a:gridCol w="5631656"/>
                <a:gridCol w="3833801"/>
              </a:tblGrid>
              <a:tr h="398444">
                <a:tc gridSpan="3">
                  <a:txBody>
                    <a:bodyPr/>
                    <a:lstStyle/>
                    <a:p>
                      <a:pPr algn="ctr"/>
                      <a:r>
                        <a:rPr kumimoji="1" lang="ja-JP" altLang="en-US" dirty="0">
                          <a:latin typeface="BIZ UDゴシック"/>
                          <a:ea typeface="BIZ UDゴシック"/>
                        </a:rPr>
                        <a:t>市内公共施設にマイボトル対応型給水器を設置しました</a:t>
                      </a:r>
                      <a:endParaRPr kumimoji="1" lang="ja-JP" altLang="en-US" dirty="0">
                        <a:latin typeface="BIZ UDゴシック"/>
                        <a:ea typeface="BIZ UDゴシック"/>
                      </a:endParaRPr>
                    </a:p>
                  </a:txBody>
                  <a:tcPr anchor="ctr">
                    <a:solidFill>
                      <a:schemeClr val="accent1">
                        <a:lumMod val="75000"/>
                      </a:schemeClr>
                    </a:solidFill>
                  </a:tcPr>
                </a:tc>
                <a:tc hMerge="1">
                  <a:txBody>
                    <a:bodyPr/>
                    <a:lstStyle/>
                    <a:p>
                      <a:endParaRPr kumimoji="1" lang="ja-JP" altLang="en-US" dirty="0">
                        <a:latin typeface="BIZ UDゴシック"/>
                        <a:ea typeface="BIZ UDゴシック"/>
                      </a:endParaRPr>
                    </a:p>
                  </a:txBody>
                  <a:tcPr/>
                </a:tc>
                <a:tc hMerge="1">
                  <a:txBody>
                    <a:bodyPr/>
                    <a:lstStyle/>
                    <a:p>
                      <a:pPr algn="ctr"/>
                      <a:endParaRPr kumimoji="1" lang="ja-JP" altLang="en-US" dirty="0">
                        <a:latin typeface="BIZ UDゴシック"/>
                        <a:ea typeface="BIZ UDゴシック"/>
                      </a:endParaRPr>
                    </a:p>
                  </a:txBody>
                  <a:tcPr anchor="ctr">
                    <a:solidFill>
                      <a:schemeClr val="accent1">
                        <a:lumMod val="75000"/>
                      </a:schemeClr>
                    </a:solidFill>
                  </a:tcPr>
                </a:tc>
              </a:tr>
              <a:tr h="2112729">
                <a:tc>
                  <a:txBody>
                    <a:bodyPr/>
                    <a:lstStyle/>
                    <a:p>
                      <a:pPr algn="ctr"/>
                      <a:r>
                        <a:rPr kumimoji="1" lang="ja-JP" altLang="en-US" sz="1400" dirty="0">
                          <a:solidFill>
                            <a:schemeClr val="tx1"/>
                          </a:solidFill>
                          <a:latin typeface="BIZ UDゴシック"/>
                          <a:ea typeface="BIZ UDゴシック"/>
                        </a:rPr>
                        <a:t>内容 ・ 目的</a:t>
                      </a:r>
                      <a:endParaRPr kumimoji="1" lang="ja-JP" altLang="en-US" dirty="0">
                        <a:solidFill>
                          <a:schemeClr val="tx1"/>
                        </a:solidFill>
                        <a:latin typeface="BIZ UDゴシック"/>
                        <a:ea typeface="BIZ UDゴシック"/>
                      </a:endParaRPr>
                    </a:p>
                  </a:txBody>
                  <a:tcPr marL="91440" marR="91440" marT="45720" marB="45720" vert="eaVert" anchor="ctr" anchorCtr="0">
                    <a:solidFill>
                      <a:schemeClr val="accent1">
                        <a:lumMod val="60000"/>
                        <a:lumOff val="40000"/>
                      </a:schemeClr>
                    </a:solidFill>
                  </a:tcPr>
                </a:tc>
                <a:tc>
                  <a:txBody>
                    <a:bodyPr/>
                    <a:lstStyle/>
                    <a:p>
                      <a:pPr algn="l"/>
                      <a:r>
                        <a:rPr kumimoji="1" lang="ja-JP" altLang="en-US" sz="1400" dirty="0">
                          <a:latin typeface="BIZ UDゴシック"/>
                          <a:ea typeface="BIZ UDゴシック"/>
                        </a:rPr>
                        <a:t>　射水市とウォータースタンド㈱（埼玉県）は令和7年4月に連携協定を締結し、市内公共施設6か所にマイボトル対応型給水器を設置しました。</a:t>
                      </a:r>
                      <a:endParaRPr kumimoji="1" lang="ja-JP" altLang="en-US" sz="1200" dirty="0">
                        <a:latin typeface="BIZ UDゴシック"/>
                        <a:ea typeface="BIZ UDゴシック"/>
                      </a:endParaRPr>
                    </a:p>
                    <a:p>
                      <a:pPr algn="l"/>
                      <a:r>
                        <a:rPr kumimoji="1" lang="ja-JP" altLang="en-US" sz="1400" dirty="0">
                          <a:latin typeface="BIZ UDゴシック"/>
                          <a:ea typeface="BIZ UDゴシック"/>
                        </a:rPr>
                        <a:t>　</a:t>
                      </a:r>
                      <a:r>
                        <a:rPr kumimoji="1" lang="ja-JP" altLang="en-US" sz="1400" dirty="0">
                          <a:latin typeface="BIZ UDゴシック"/>
                          <a:ea typeface="BIZ UDゴシック"/>
                        </a:rPr>
                        <a:t>互いに連携・協力し、市内公共施設へのマイボトル対応型給水器の設置を推進し、マイボトルの利用促進を図ることで、市民・事業者の行動変容やライフスタイル変革を促進し、プラスチック製品の使用抑制や廃棄物の発生抑制、リユースの推進など循環型社会の形成を図るとともに、「ゼロカーボンシティいみず」の実現を目指します。</a:t>
                      </a:r>
                      <a:endParaRPr kumimoji="1" lang="ja-JP" altLang="en-US" sz="1400" dirty="0">
                        <a:latin typeface="BIZ UDゴシック"/>
                        <a:ea typeface="BIZ UDゴシック"/>
                      </a:endParaRPr>
                    </a:p>
                  </a:txBody>
                  <a:tcPr anchor="ctr">
                    <a:solidFill>
                      <a:schemeClr val="accent1">
                        <a:lumMod val="20000"/>
                        <a:lumOff val="80000"/>
                      </a:schemeClr>
                    </a:solidFill>
                  </a:tcPr>
                </a:tc>
                <a:tc rowSpan="2">
                  <a:txBody>
                    <a:bodyPr/>
                    <a:lstStyle/>
                    <a:p>
                      <a:pPr algn="ctr"/>
                      <a:endParaRPr kumimoji="1" lang="ja-JP" altLang="en-US" dirty="0">
                        <a:latin typeface="BIZ UDゴシック"/>
                        <a:ea typeface="BIZ UDゴシック"/>
                      </a:endParaRPr>
                    </a:p>
                  </a:txBody>
                  <a:tcPr anchor="ctr">
                    <a:solidFill>
                      <a:schemeClr val="accent1">
                        <a:lumMod val="20000"/>
                        <a:lumOff val="80000"/>
                      </a:schemeClr>
                    </a:solidFill>
                  </a:tcPr>
                </a:tc>
              </a:tr>
              <a:tr h="1760859">
                <a:tc>
                  <a:txBody>
                    <a:bodyPr/>
                    <a:lstStyle/>
                    <a:p>
                      <a:pPr algn="ctr"/>
                      <a:r>
                        <a:rPr kumimoji="1" lang="ja-JP" altLang="en-US" sz="1400" dirty="0">
                          <a:solidFill>
                            <a:schemeClr val="tx1"/>
                          </a:solidFill>
                          <a:latin typeface="BIZ UDゴシック"/>
                          <a:ea typeface="BIZ UDゴシック"/>
                        </a:rPr>
                        <a:t>効果</a:t>
                      </a:r>
                      <a:endParaRPr kumimoji="1" lang="ja-JP" altLang="en-US" dirty="0">
                        <a:solidFill>
                          <a:schemeClr val="tx1"/>
                        </a:solidFill>
                        <a:latin typeface="BIZ UDゴシック"/>
                        <a:ea typeface="BIZ UDゴシック"/>
                      </a:endParaRPr>
                    </a:p>
                  </a:txBody>
                  <a:tcPr marL="91440" marR="91440" marT="45720" marB="45720" vert="wordArtVertRtl" anchor="ctr" anchorCtr="0">
                    <a:solidFill>
                      <a:schemeClr val="accent1">
                        <a:lumMod val="60000"/>
                        <a:lumOff val="40000"/>
                      </a:schemeClr>
                    </a:solidFill>
                  </a:tcPr>
                </a:tc>
                <a:tc>
                  <a:txBody>
                    <a:bodyPr/>
                    <a:lstStyle/>
                    <a:p>
                      <a:pPr algn="l"/>
                      <a:r>
                        <a:rPr kumimoji="1" lang="ja-JP" altLang="en-US" sz="1400" dirty="0">
                          <a:latin typeface="BIZ UDゴシック"/>
                          <a:ea typeface="BIZ UDゴシック"/>
                        </a:rPr>
                        <a:t>給水器6か所で、1日当たり100人がマイボトルに500ml給水した場合、６か所×</a:t>
                      </a:r>
                      <a:r>
                        <a:rPr kumimoji="1" lang="ja-JP" altLang="en-US" sz="1400" dirty="0">
                          <a:latin typeface="BIZ UDゴシック"/>
                          <a:ea typeface="BIZ UDゴシック"/>
                        </a:rPr>
                        <a:t>100人×365日×105.1g−CO２</a:t>
                      </a:r>
                      <a:r>
                        <a:rPr kumimoji="1" lang="ja-JP" altLang="en-US" sz="1400" dirty="0">
                          <a:latin typeface="BIZ UDゴシック"/>
                          <a:ea typeface="BIZ UDゴシック"/>
                        </a:rPr>
                        <a:t>⇒</a:t>
                      </a:r>
                      <a:r>
                        <a:rPr kumimoji="1" lang="ja-JP" altLang="en-US" sz="1400" dirty="0">
                          <a:latin typeface="BIZ UDゴシック"/>
                          <a:ea typeface="BIZ UDゴシック"/>
                        </a:rPr>
                        <a:t>約</a:t>
                      </a:r>
                      <a:r>
                        <a:rPr kumimoji="1" lang="ja-JP" altLang="en-US" sz="1400" dirty="0">
                          <a:latin typeface="BIZ UDゴシック"/>
                          <a:ea typeface="BIZ UDゴシック"/>
                        </a:rPr>
                        <a:t>２３</a:t>
                      </a:r>
                      <a:r>
                        <a:rPr kumimoji="1" lang="ja-JP" altLang="en-US" sz="1400" dirty="0">
                          <a:latin typeface="BIZ UDゴシック"/>
                          <a:ea typeface="BIZ UDゴシック"/>
                        </a:rPr>
                        <a:t>t</a:t>
                      </a:r>
                      <a:r>
                        <a:rPr kumimoji="1" lang="ja-JP" altLang="en-US" sz="1400" dirty="0">
                          <a:latin typeface="BIZ UDゴシック"/>
                          <a:ea typeface="BIZ UDゴシック"/>
                        </a:rPr>
                        <a:t>−CO２/年の削減が期待できる。</a:t>
                      </a:r>
                      <a:endParaRPr kumimoji="1" lang="ja-JP" altLang="en-US" sz="1400" dirty="0">
                        <a:latin typeface="BIZ UDゴシック"/>
                        <a:ea typeface="BIZ UDゴシック"/>
                      </a:endParaRPr>
                    </a:p>
                    <a:p>
                      <a:pPr algn="l"/>
                      <a:endParaRPr kumimoji="1" lang="ja-JP" altLang="en-US" sz="1400" dirty="0">
                        <a:latin typeface="BIZ UDゴシック"/>
                        <a:ea typeface="BIZ UDゴシック"/>
                      </a:endParaRPr>
                    </a:p>
                    <a:p>
                      <a:pPr algn="l"/>
                      <a:r>
                        <a:rPr kumimoji="1" lang="ja-JP" altLang="en-US" sz="1200" dirty="0">
                          <a:latin typeface="BIZ UDゴシック"/>
                          <a:ea typeface="BIZ UDゴシック"/>
                        </a:rPr>
                        <a:t>500ｍｌ</a:t>
                      </a:r>
                      <a:r>
                        <a:rPr kumimoji="1" lang="ja-JP" altLang="en-US" sz="1200" dirty="0">
                          <a:latin typeface="BIZ UDゴシック"/>
                          <a:ea typeface="BIZ UDゴシック"/>
                        </a:rPr>
                        <a:t>の</a:t>
                      </a:r>
                      <a:r>
                        <a:rPr kumimoji="1" lang="ja-JP" altLang="en-US" sz="1200" dirty="0">
                          <a:latin typeface="BIZ UDゴシック"/>
                          <a:ea typeface="BIZ UDゴシック"/>
                        </a:rPr>
                        <a:t>ペットボトル</a:t>
                      </a:r>
                      <a:r>
                        <a:rPr kumimoji="1" lang="ja-JP" altLang="en-US" sz="1200" dirty="0">
                          <a:latin typeface="BIZ UDゴシック"/>
                          <a:ea typeface="BIZ UDゴシック"/>
                        </a:rPr>
                        <a:t>を</a:t>
                      </a:r>
                      <a:r>
                        <a:rPr kumimoji="1" lang="ja-JP" altLang="en-US" sz="1200" dirty="0">
                          <a:latin typeface="BIZ UDゴシック"/>
                          <a:ea typeface="BIZ UDゴシック"/>
                        </a:rPr>
                        <a:t>毎日</a:t>
                      </a:r>
                      <a:r>
                        <a:rPr kumimoji="1" lang="ja-JP" altLang="en-US" sz="1200" dirty="0">
                          <a:latin typeface="BIZ UDゴシック"/>
                          <a:ea typeface="BIZ UDゴシック"/>
                        </a:rPr>
                        <a:t>1本</a:t>
                      </a:r>
                      <a:r>
                        <a:rPr kumimoji="1" lang="ja-JP" altLang="en-US" sz="1200" dirty="0">
                          <a:latin typeface="BIZ UDゴシック"/>
                          <a:ea typeface="BIZ UDゴシック"/>
                        </a:rPr>
                        <a:t>消費</a:t>
                      </a:r>
                      <a:r>
                        <a:rPr kumimoji="1" lang="ja-JP" altLang="en-US" sz="1200" dirty="0">
                          <a:latin typeface="BIZ UDゴシック"/>
                          <a:ea typeface="BIZ UDゴシック"/>
                        </a:rPr>
                        <a:t>している</a:t>
                      </a:r>
                      <a:r>
                        <a:rPr kumimoji="1" lang="ja-JP" altLang="en-US" sz="1200" dirty="0">
                          <a:latin typeface="BIZ UDゴシック"/>
                          <a:ea typeface="BIZ UDゴシック"/>
                        </a:rPr>
                        <a:t>人が、マイボトル利用に変更した場合、温室効果ガス排出量はペットボトル1本あたり105.1g</a:t>
                      </a:r>
                      <a:r>
                        <a:rPr kumimoji="1" lang="ja-JP" altLang="en-US" sz="1200" dirty="0">
                          <a:latin typeface="BIZ UDゴシック"/>
                          <a:ea typeface="BIZ UDゴシック"/>
                        </a:rPr>
                        <a:t>−CO２削減になる。</a:t>
                      </a:r>
                      <a:endParaRPr kumimoji="1" lang="ja-JP" altLang="en-US" sz="1200" dirty="0">
                        <a:latin typeface="BIZ UDゴシック"/>
                        <a:ea typeface="BIZ UDゴシック"/>
                      </a:endParaRPr>
                    </a:p>
                    <a:p>
                      <a:pPr algn="l"/>
                      <a:r>
                        <a:rPr kumimoji="1" lang="ja-JP" altLang="en-US" sz="1200" dirty="0">
                          <a:latin typeface="BIZ UDゴシック"/>
                          <a:ea typeface="BIZ UDゴシック"/>
                        </a:rPr>
                        <a:t>※</a:t>
                      </a:r>
                      <a:r>
                        <a:rPr kumimoji="1" lang="ja-JP" altLang="en-US" sz="1200" dirty="0">
                          <a:latin typeface="BIZ UDゴシック"/>
                          <a:ea typeface="BIZ UDゴシック"/>
                        </a:rPr>
                        <a:t>ペットボトル</a:t>
                      </a:r>
                      <a:r>
                        <a:rPr kumimoji="1" lang="ja-JP" altLang="en-US" sz="1200" dirty="0">
                          <a:latin typeface="BIZ UDゴシック"/>
                          <a:ea typeface="BIZ UDゴシック"/>
                        </a:rPr>
                        <a:t>を</a:t>
                      </a:r>
                      <a:r>
                        <a:rPr kumimoji="1" lang="ja-JP" altLang="en-US" sz="1200" dirty="0">
                          <a:latin typeface="BIZ UDゴシック"/>
                          <a:ea typeface="BIZ UDゴシック"/>
                        </a:rPr>
                        <a:t>１回</a:t>
                      </a:r>
                      <a:r>
                        <a:rPr kumimoji="1" lang="ja-JP" altLang="en-US" sz="1200" dirty="0">
                          <a:latin typeface="BIZ UDゴシック"/>
                          <a:ea typeface="BIZ UDゴシック"/>
                        </a:rPr>
                        <a:t>使用して</a:t>
                      </a:r>
                      <a:r>
                        <a:rPr kumimoji="1" lang="ja-JP" altLang="en-US" sz="1200" dirty="0">
                          <a:latin typeface="BIZ UDゴシック"/>
                          <a:ea typeface="BIZ UDゴシック"/>
                        </a:rPr>
                        <a:t>廃棄・リサイクルした場合：約119g−CO2</a:t>
                      </a:r>
                      <a:endParaRPr kumimoji="1" lang="ja-JP" altLang="en-US" sz="1200" dirty="0">
                        <a:latin typeface="BIZ UDゴシック"/>
                        <a:ea typeface="BIZ UDゴシック"/>
                      </a:endParaRPr>
                    </a:p>
                    <a:p>
                      <a:pPr algn="l"/>
                      <a:r>
                        <a:rPr kumimoji="1" lang="ja-JP" altLang="en-US" sz="1200" dirty="0">
                          <a:latin typeface="BIZ UDゴシック"/>
                          <a:ea typeface="BIZ UDゴシック"/>
                        </a:rPr>
                        <a:t>※</a:t>
                      </a:r>
                      <a:r>
                        <a:rPr kumimoji="1" lang="ja-JP" altLang="en-US" sz="1200" dirty="0">
                          <a:latin typeface="BIZ UDゴシック"/>
                          <a:ea typeface="BIZ UDゴシック"/>
                        </a:rPr>
                        <a:t>ステンレス</a:t>
                      </a:r>
                      <a:r>
                        <a:rPr kumimoji="1" lang="ja-JP" altLang="en-US" sz="1200" dirty="0">
                          <a:latin typeface="BIZ UDゴシック"/>
                          <a:ea typeface="BIZ UDゴシック"/>
                        </a:rPr>
                        <a:t>製</a:t>
                      </a:r>
                      <a:r>
                        <a:rPr kumimoji="1" lang="ja-JP" altLang="en-US" sz="1200" dirty="0">
                          <a:latin typeface="BIZ UDゴシック"/>
                          <a:ea typeface="BIZ UDゴシック"/>
                        </a:rPr>
                        <a:t>水筒を100回使用して廃棄・リサイクルした場合：約13.9g</a:t>
                      </a:r>
                      <a:r>
                        <a:rPr kumimoji="1" lang="ja-JP" altLang="en-US" sz="1200" dirty="0">
                          <a:latin typeface="BIZ UDゴシック"/>
                          <a:ea typeface="BIZ UDゴシック"/>
                        </a:rPr>
                        <a:t>−CO2</a:t>
                      </a:r>
                      <a:endParaRPr kumimoji="1" lang="ja-JP" altLang="en-US" sz="1200" dirty="0">
                        <a:latin typeface="BIZ UDゴシック"/>
                        <a:ea typeface="BIZ UDゴシック"/>
                      </a:endParaRPr>
                    </a:p>
                  </a:txBody>
                  <a:tcPr anchor="ctr">
                    <a:solidFill>
                      <a:schemeClr val="accent1">
                        <a:lumMod val="20000"/>
                        <a:lumOff val="80000"/>
                      </a:schemeClr>
                    </a:solidFill>
                  </a:tcPr>
                </a:tc>
                <a:tc vMerge="1">
                  <a:txBody>
                    <a:bodyPr/>
                    <a:lstStyle/>
                    <a:p>
                      <a:pPr algn="ctr"/>
                      <a:endParaRPr kumimoji="1" lang="ja-JP" altLang="en-US" dirty="0">
                        <a:latin typeface="BIZ UDゴシック"/>
                        <a:ea typeface="BIZ UDゴシック"/>
                      </a:endParaRPr>
                    </a:p>
                  </a:txBody>
                  <a:tcPr anchor="ctr">
                    <a:solidFill>
                      <a:schemeClr val="accent1">
                        <a:lumMod val="20000"/>
                        <a:lumOff val="80000"/>
                      </a:schemeClr>
                    </a:solidFill>
                  </a:tcPr>
                </a:tc>
              </a:tr>
            </a:tbl>
          </a:graphicData>
        </a:graphic>
      </p:graphicFrame>
      <p:graphicFrame>
        <p:nvGraphicFramePr>
          <p:cNvPr id="1111" name="四角形 12"/>
          <p:cNvGraphicFramePr>
            <a:graphicFrameLocks noGrp="1"/>
          </p:cNvGraphicFramePr>
          <p:nvPr/>
        </p:nvGraphicFramePr>
        <p:xfrm>
          <a:off x="24" y="482616"/>
          <a:ext cx="8336999" cy="2082384"/>
        </p:xfrm>
        <a:graphic>
          <a:graphicData uri="http://schemas.openxmlformats.org/drawingml/2006/table">
            <a:tbl>
              <a:tblPr firstRow="0" bandRow="1">
                <a:tableStyleId>{5C22544A-7EE6-4342-B048-85BDC9FD1C3A}</a:tableStyleId>
              </a:tblPr>
              <a:tblGrid>
                <a:gridCol w="1606954"/>
                <a:gridCol w="2959092"/>
                <a:gridCol w="3770953"/>
              </a:tblGrid>
              <a:tr h="403959">
                <a:tc>
                  <a:txBody>
                    <a:bodyPr/>
                    <a:lstStyle/>
                    <a:p>
                      <a:pPr algn="ctr"/>
                      <a:r>
                        <a:rPr kumimoji="1" lang="ja-JP" altLang="en-US" sz="1400" dirty="0">
                          <a:solidFill>
                            <a:schemeClr val="tx1"/>
                          </a:solidFill>
                          <a:latin typeface="BIZ UDゴシック"/>
                          <a:ea typeface="BIZ UDゴシック"/>
                        </a:rPr>
                        <a:t>所在地</a:t>
                      </a:r>
                      <a:endParaRPr kumimoji="1" lang="ja-JP" altLang="en-US" dirty="0">
                        <a:latin typeface="BIZ UDゴシック"/>
                        <a:ea typeface="BIZ UDゴシック"/>
                      </a:endParaRPr>
                    </a:p>
                  </a:txBody>
                  <a:tcPr anchor="ctr">
                    <a:solidFill>
                      <a:schemeClr val="accent1">
                        <a:lumMod val="60000"/>
                        <a:lumOff val="40000"/>
                      </a:schemeClr>
                    </a:solidFill>
                  </a:tcPr>
                </a:tc>
                <a:tc>
                  <a:txBody>
                    <a:bodyPr/>
                    <a:lstStyle/>
                    <a:p>
                      <a:pPr algn="ctr"/>
                      <a:r>
                        <a:rPr kumimoji="1" lang="ja-JP" altLang="en-US" sz="1400" dirty="0">
                          <a:latin typeface="BIZ UDゴシック"/>
                          <a:ea typeface="BIZ UDゴシック"/>
                        </a:rPr>
                        <a:t>射水市新開発410番地１</a:t>
                      </a:r>
                      <a:endParaRPr kumimoji="1" lang="ja-JP" altLang="en-US" dirty="0">
                        <a:latin typeface="BIZ UDゴシック"/>
                        <a:ea typeface="BIZ UDゴシック"/>
                      </a:endParaRPr>
                    </a:p>
                  </a:txBody>
                  <a:tcPr anchor="ctr">
                    <a:solidFill>
                      <a:schemeClr val="accent1">
                        <a:lumMod val="20000"/>
                        <a:lumOff val="80000"/>
                      </a:schemeClr>
                    </a:solidFill>
                  </a:tcPr>
                </a:tc>
                <a:tc>
                  <a:txBody>
                    <a:bodyPr/>
                    <a:lstStyle/>
                    <a:p>
                      <a:pPr algn="ctr"/>
                      <a:r>
                        <a:rPr kumimoji="1" lang="ja-JP" altLang="en-US" sz="1400" dirty="0">
                          <a:latin typeface="BIZ UDゴシック"/>
                          <a:ea typeface="BIZ UDゴシック"/>
                        </a:rPr>
                        <a:t>ＰＲ</a:t>
                      </a:r>
                      <a:endParaRPr kumimoji="1" lang="ja-JP" altLang="en-US" dirty="0">
                        <a:latin typeface="BIZ UDゴシック"/>
                        <a:ea typeface="BIZ UDゴシック"/>
                      </a:endParaRPr>
                    </a:p>
                  </a:txBody>
                  <a:tcPr anchor="ctr">
                    <a:solidFill>
                      <a:schemeClr val="accent1">
                        <a:lumMod val="60000"/>
                        <a:lumOff val="40000"/>
                      </a:schemeClr>
                    </a:solidFill>
                  </a:tcPr>
                </a:tc>
              </a:tr>
              <a:tr h="403959">
                <a:tc>
                  <a:txBody>
                    <a:bodyPr/>
                    <a:lstStyle/>
                    <a:p>
                      <a:pPr algn="ctr"/>
                      <a:r>
                        <a:rPr kumimoji="1" lang="ja-JP" altLang="en-US" sz="1400" dirty="0">
                          <a:solidFill>
                            <a:schemeClr val="tx1"/>
                          </a:solidFill>
                          <a:latin typeface="BIZ UDゴシック"/>
                          <a:ea typeface="BIZ UDゴシック"/>
                        </a:rPr>
                        <a:t>従業員数</a:t>
                      </a:r>
                      <a:endParaRPr kumimoji="1" lang="ja-JP" altLang="en-US" dirty="0">
                        <a:latin typeface="BIZ UDゴシック"/>
                        <a:ea typeface="BIZ UDゴシック"/>
                      </a:endParaRPr>
                    </a:p>
                  </a:txBody>
                  <a:tcPr anchor="ctr">
                    <a:solidFill>
                      <a:schemeClr val="accent1">
                        <a:lumMod val="60000"/>
                        <a:lumOff val="40000"/>
                      </a:schemeClr>
                    </a:solidFill>
                  </a:tcPr>
                </a:tc>
                <a:tc>
                  <a:txBody>
                    <a:bodyPr/>
                    <a:lstStyle/>
                    <a:p>
                      <a:pPr algn="ctr"/>
                      <a:r>
                        <a:rPr kumimoji="1" lang="ja-JP" altLang="en-US" sz="1400" dirty="0">
                          <a:latin typeface="BIZ UDゴシック"/>
                          <a:ea typeface="BIZ UDゴシック"/>
                        </a:rPr>
                        <a:t>11人</a:t>
                      </a:r>
                      <a:endParaRPr kumimoji="1" lang="ja-JP" altLang="en-US" sz="1400" dirty="0">
                        <a:latin typeface="BIZ UDゴシック"/>
                        <a:ea typeface="BIZ UDゴシック"/>
                      </a:endParaRPr>
                    </a:p>
                  </a:txBody>
                  <a:tcPr anchor="ctr">
                    <a:solidFill>
                      <a:schemeClr val="accent1">
                        <a:lumMod val="20000"/>
                        <a:lumOff val="80000"/>
                      </a:schemeClr>
                    </a:solidFill>
                  </a:tcPr>
                </a:tc>
                <a:tc rowSpan="2">
                  <a:txBody>
                    <a:bodyPr/>
                    <a:lstStyle/>
                    <a:p>
                      <a:pPr algn="l"/>
                      <a:r>
                        <a:rPr kumimoji="1" lang="ja-JP" altLang="en-US" sz="1400" dirty="0">
                          <a:latin typeface="BIZ UDゴシック"/>
                          <a:ea typeface="BIZ UDゴシック"/>
                        </a:rPr>
                        <a:t>　</a:t>
                      </a:r>
                      <a:r>
                        <a:rPr kumimoji="1" lang="ja-JP" altLang="en-US" sz="1400" dirty="0">
                          <a:latin typeface="BIZ UDゴシック"/>
                          <a:ea typeface="BIZ UDゴシック"/>
                        </a:rPr>
                        <a:t>２０３０</a:t>
                      </a:r>
                      <a:r>
                        <a:rPr kumimoji="1" lang="ja-JP" altLang="en-US" sz="1400" dirty="0">
                          <a:latin typeface="BIZ UDゴシック"/>
                          <a:ea typeface="BIZ UDゴシック"/>
                        </a:rPr>
                        <a:t>年</a:t>
                      </a:r>
                      <a:r>
                        <a:rPr kumimoji="1" lang="ja-JP" altLang="en-US" sz="1400" dirty="0">
                          <a:latin typeface="BIZ UDゴシック"/>
                          <a:ea typeface="BIZ UDゴシック"/>
                        </a:rPr>
                        <a:t>温室効果ガス</a:t>
                      </a:r>
                      <a:r>
                        <a:rPr kumimoji="1" lang="ja-JP" altLang="en-US" sz="1400" dirty="0">
                          <a:latin typeface="BIZ UDゴシック"/>
                          <a:ea typeface="BIZ UDゴシック"/>
                        </a:rPr>
                        <a:t>排出量</a:t>
                      </a:r>
                      <a:r>
                        <a:rPr kumimoji="1" lang="ja-JP" altLang="en-US" sz="1400" dirty="0">
                          <a:latin typeface="BIZ UDゴシック"/>
                          <a:ea typeface="BIZ UDゴシック"/>
                        </a:rPr>
                        <a:t>５０</a:t>
                      </a:r>
                      <a:r>
                        <a:rPr kumimoji="1" lang="ja-JP" altLang="en-US" sz="1400" dirty="0">
                          <a:latin typeface="BIZ UDゴシック"/>
                          <a:ea typeface="BIZ UDゴシック"/>
                        </a:rPr>
                        <a:t>％</a:t>
                      </a:r>
                      <a:r>
                        <a:rPr kumimoji="1" lang="ja-JP" altLang="en-US" sz="1400" dirty="0">
                          <a:latin typeface="BIZ UDゴシック"/>
                          <a:ea typeface="BIZ UDゴシック"/>
                        </a:rPr>
                        <a:t>削減、2050年カーボンニュートラル達成を目指し、「住みたい、住み続けたい」と感じられる魅力あるまちづくりを推進します。</a:t>
                      </a:r>
                      <a:endParaRPr kumimoji="1" lang="ja-JP" altLang="en-US" sz="1400" dirty="0">
                        <a:latin typeface="BIZ UDゴシック"/>
                        <a:ea typeface="BIZ UDゴシック"/>
                      </a:endParaRPr>
                    </a:p>
                  </a:txBody>
                  <a:tcPr anchor="ctr">
                    <a:solidFill>
                      <a:schemeClr val="accent1">
                        <a:lumMod val="20000"/>
                        <a:lumOff val="80000"/>
                      </a:schemeClr>
                    </a:solidFill>
                  </a:tcPr>
                </a:tc>
              </a:tr>
              <a:tr h="1274466">
                <a:tc>
                  <a:txBody>
                    <a:bodyPr/>
                    <a:lstStyle/>
                    <a:p>
                      <a:pPr algn="ctr"/>
                      <a:endParaRPr kumimoji="1" lang="ja-JP" altLang="en-US" sz="1400" dirty="0">
                        <a:solidFill>
                          <a:schemeClr val="tx1"/>
                        </a:solidFill>
                        <a:latin typeface="BIZ UDゴシック"/>
                        <a:ea typeface="BIZ UDゴシック"/>
                      </a:endParaRPr>
                    </a:p>
                    <a:p>
                      <a:pPr algn="ctr"/>
                      <a:r>
                        <a:rPr kumimoji="1" lang="ja-JP" altLang="en-US" sz="1400" dirty="0">
                          <a:solidFill>
                            <a:schemeClr val="tx1"/>
                          </a:solidFill>
                          <a:latin typeface="BIZ UDゴシック"/>
                          <a:ea typeface="BIZ UDゴシック"/>
                        </a:rPr>
                        <a:t>事業概要</a:t>
                      </a:r>
                      <a:endParaRPr kumimoji="1" lang="ja-JP" altLang="en-US" sz="1400" dirty="0">
                        <a:solidFill>
                          <a:schemeClr val="tx1"/>
                        </a:solidFill>
                        <a:latin typeface="BIZ UDゴシック"/>
                        <a:ea typeface="BIZ UDゴシック"/>
                      </a:endParaRPr>
                    </a:p>
                    <a:p>
                      <a:pPr algn="ctr"/>
                      <a:r>
                        <a:rPr kumimoji="1" lang="ja-JP" altLang="en-US" sz="1400" dirty="0">
                          <a:solidFill>
                            <a:schemeClr val="tx1"/>
                          </a:solidFill>
                          <a:latin typeface="BIZ UDゴシック"/>
                          <a:ea typeface="BIZ UDゴシック"/>
                        </a:rPr>
                        <a:t>活動</a:t>
                      </a:r>
                      <a:r>
                        <a:rPr kumimoji="1" lang="ja-JP" altLang="en-US" sz="1400" dirty="0">
                          <a:solidFill>
                            <a:schemeClr val="tx1"/>
                          </a:solidFill>
                          <a:latin typeface="BIZ UDゴシック"/>
                          <a:ea typeface="BIZ UDゴシック"/>
                        </a:rPr>
                        <a:t>内容</a:t>
                      </a:r>
                      <a:endParaRPr kumimoji="1" lang="ja-JP" altLang="en-US" sz="1400" dirty="0">
                        <a:solidFill>
                          <a:schemeClr val="tx1"/>
                        </a:solidFill>
                        <a:latin typeface="BIZ UDゴシック"/>
                        <a:ea typeface="BIZ UDゴシック"/>
                      </a:endParaRPr>
                    </a:p>
                    <a:p>
                      <a:pPr algn="ctr"/>
                      <a:endParaRPr kumimoji="1" lang="ja-JP" altLang="en-US" dirty="0">
                        <a:latin typeface="BIZ UDゴシック"/>
                        <a:ea typeface="BIZ UDゴシック"/>
                      </a:endParaRPr>
                    </a:p>
                  </a:txBody>
                  <a:tcPr anchor="ctr">
                    <a:solidFill>
                      <a:schemeClr val="accent1">
                        <a:lumMod val="60000"/>
                        <a:lumOff val="40000"/>
                      </a:schemeClr>
                    </a:solidFill>
                  </a:tcPr>
                </a:tc>
                <a:tc>
                  <a:txBody>
                    <a:bodyPr/>
                    <a:lstStyle/>
                    <a:p>
                      <a:pPr algn="ctr"/>
                      <a:r>
                        <a:rPr kumimoji="1" lang="ja-JP" altLang="en-US" sz="1400" dirty="0">
                          <a:latin typeface="BIZ UDゴシック"/>
                          <a:ea typeface="BIZ UDゴシック"/>
                        </a:rPr>
                        <a:t>地球温暖化対策、一般廃棄物処理、リサイクル・ごみ減量化対策　など</a:t>
                      </a:r>
                      <a:endParaRPr kumimoji="1" lang="ja-JP" altLang="en-US" sz="1400" dirty="0">
                        <a:latin typeface="BIZ UDゴシック"/>
                        <a:ea typeface="BIZ UDゴシック"/>
                      </a:endParaRPr>
                    </a:p>
                  </a:txBody>
                  <a:tcPr anchor="ctr">
                    <a:solidFill>
                      <a:schemeClr val="accent1">
                        <a:lumMod val="20000"/>
                        <a:lumOff val="80000"/>
                      </a:schemeClr>
                    </a:solidFill>
                  </a:tcPr>
                </a:tc>
                <a:tc vMerge="1">
                  <a:txBody>
                    <a:bodyPr/>
                    <a:lstStyle/>
                    <a:p>
                      <a:pPr algn="ctr"/>
                      <a:endParaRPr kumimoji="1" lang="ja-JP" altLang="en-US" dirty="0">
                        <a:latin typeface="BIZ UDゴシック"/>
                        <a:ea typeface="BIZ UDゴシック"/>
                      </a:endParaRPr>
                    </a:p>
                  </a:txBody>
                  <a:tcPr>
                    <a:solidFill>
                      <a:schemeClr val="accent1">
                        <a:lumMod val="20000"/>
                        <a:lumOff val="80000"/>
                      </a:schemeClr>
                    </a:solidFill>
                  </a:tcPr>
                </a:tc>
              </a:tr>
            </a:tbl>
          </a:graphicData>
        </a:graphic>
      </p:graphicFrame>
      <p:graphicFrame>
        <p:nvGraphicFramePr>
          <p:cNvPr id="1112" name="四角形 13"/>
          <p:cNvGraphicFramePr>
            <a:graphicFrameLocks noGrp="1"/>
          </p:cNvGraphicFramePr>
          <p:nvPr/>
        </p:nvGraphicFramePr>
        <p:xfrm>
          <a:off x="0" y="0"/>
          <a:ext cx="9905986" cy="451609"/>
        </p:xfrm>
        <a:graphic>
          <a:graphicData uri="http://schemas.openxmlformats.org/drawingml/2006/table">
            <a:tbl>
              <a:tblPr firstRow="1" bandRow="1">
                <a:tableStyleId>{5C22544A-7EE6-4342-B048-85BDC9FD1C3A}</a:tableStyleId>
              </a:tblPr>
              <a:tblGrid>
                <a:gridCol w="9905986"/>
              </a:tblGrid>
              <a:tr h="451609">
                <a:tc>
                  <a:txBody>
                    <a:bodyPr/>
                    <a:lstStyle/>
                    <a:p>
                      <a:pPr algn="ctr"/>
                      <a:r>
                        <a:rPr kumimoji="1" lang="ja-JP" altLang="en-US" dirty="0">
                          <a:latin typeface="BIZ UDゴシック"/>
                          <a:ea typeface="BIZ UDゴシック"/>
                        </a:rPr>
                        <a:t>射水市役所市民生活部環境課</a:t>
                      </a:r>
                      <a:endParaRPr kumimoji="1" lang="ja-JP" altLang="en-US" dirty="0">
                        <a:latin typeface="BIZ UDゴシック"/>
                        <a:ea typeface="BIZ UDゴシック"/>
                      </a:endParaRPr>
                    </a:p>
                  </a:txBody>
                  <a:tcPr anchor="ctr">
                    <a:solidFill>
                      <a:schemeClr val="accent1">
                        <a:lumMod val="75000"/>
                      </a:schemeClr>
                    </a:solidFill>
                  </a:tcPr>
                </a:tc>
              </a:tr>
            </a:tbl>
          </a:graphicData>
        </a:graphic>
      </p:graphicFrame>
      <p:sp>
        <p:nvSpPr>
          <p:cNvPr id="1113" name="テキスト 18"/>
          <p:cNvSpPr txBox="1"/>
          <p:nvPr/>
        </p:nvSpPr>
        <p:spPr>
          <a:xfrm>
            <a:off x="0" y="1200"/>
            <a:ext cx="2243034" cy="276106"/>
          </a:xfrm>
          <a:prstGeom prst="rect">
            <a:avLst/>
          </a:prstGeom>
        </p:spPr>
        <p:txBody>
          <a:bodyPr wrap="square">
            <a:spAutoFit/>
          </a:bodyPr>
          <a:p>
            <a:pPr>
              <a:defRPr lang="ja-JP" altLang="en-US"/>
            </a:pPr>
            <a:r>
              <a:rPr lang="ja-JP" altLang="en-US" sz="1200">
                <a:solidFill>
                  <a:schemeClr val="bg1"/>
                </a:solidFill>
                <a:latin typeface="BIZ UDゴシック"/>
                <a:ea typeface="BIZ UDゴシック"/>
              </a:rPr>
              <a:t>様式第２号（第５条関係）</a:t>
            </a:r>
            <a:endParaRPr lang="ja-JP" altLang="en-US">
              <a:solidFill>
                <a:schemeClr val="bg1"/>
              </a:solidFill>
              <a:latin typeface="BIZ UDゴシック"/>
              <a:ea typeface="BIZ UDゴシック"/>
            </a:endParaRPr>
          </a:p>
        </p:txBody>
      </p:sp>
      <p:pic>
        <p:nvPicPr>
          <p:cNvPr id="1114" name="図 30"/>
          <p:cNvPicPr>
            <a:picLocks noChangeAspect="1"/>
          </p:cNvPicPr>
          <p:nvPr/>
        </p:nvPicPr>
        <p:blipFill>
          <a:blip r:embed="rId2"/>
          <a:stretch>
            <a:fillRect/>
          </a:stretch>
        </p:blipFill>
        <p:spPr>
          <a:xfrm>
            <a:off x="6110288" y="3213000"/>
            <a:ext cx="3795713" cy="35194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grpSp>
        <p:nvGrpSpPr>
          <p:cNvPr id="1116" name="グループ 13"/>
          <p:cNvGrpSpPr/>
          <p:nvPr/>
        </p:nvGrpSpPr>
        <p:grpSpPr>
          <a:xfrm>
            <a:off x="8334375" y="549000"/>
            <a:ext cx="1569001" cy="2227359"/>
            <a:chOff x="8334375" y="553641"/>
            <a:chExt cx="1569001" cy="2227359"/>
          </a:xfrm>
        </p:grpSpPr>
        <p:sp>
          <p:nvSpPr>
            <p:cNvPr id="1117" name="四角形 11"/>
            <p:cNvSpPr/>
            <p:nvPr/>
          </p:nvSpPr>
          <p:spPr>
            <a:xfrm>
              <a:off x="8334375" y="553641"/>
              <a:ext cx="1569001" cy="2082386"/>
            </a:xfrm>
            <a:prstGeom prst="rect">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pic>
          <p:nvPicPr>
            <p:cNvPr id="1118" name="図 12"/>
            <p:cNvPicPr>
              <a:picLocks noChangeAspect="1"/>
            </p:cNvPicPr>
            <p:nvPr/>
          </p:nvPicPr>
          <p:blipFill>
            <a:blip r:embed="rId1"/>
            <a:stretch>
              <a:fillRect/>
            </a:stretch>
          </p:blipFill>
          <p:spPr>
            <a:xfrm>
              <a:off x="8460843" y="600250"/>
              <a:ext cx="1367417" cy="2180750"/>
            </a:xfrm>
            <a:prstGeom prst="rect">
              <a:avLst/>
            </a:prstGeom>
          </p:spPr>
        </p:pic>
      </p:grpSp>
      <p:graphicFrame>
        <p:nvGraphicFramePr>
          <p:cNvPr id="1119" name="四角形 66"/>
          <p:cNvGraphicFramePr>
            <a:graphicFrameLocks noGrp="1"/>
          </p:cNvGraphicFramePr>
          <p:nvPr/>
        </p:nvGraphicFramePr>
        <p:xfrm>
          <a:off x="0" y="2735580"/>
          <a:ext cx="9905983" cy="4122419"/>
        </p:xfrm>
        <a:graphic>
          <a:graphicData uri="http://schemas.openxmlformats.org/drawingml/2006/table">
            <a:tbl>
              <a:tblPr firstRow="1" bandRow="1">
                <a:tableStyleId>{5C22544A-7EE6-4342-B048-85BDC9FD1C3A}</a:tableStyleId>
              </a:tblPr>
              <a:tblGrid>
                <a:gridCol w="440531"/>
                <a:gridCol w="4120080"/>
                <a:gridCol w="5345377"/>
              </a:tblGrid>
              <a:tr h="381613">
                <a:tc gridSpan="3">
                  <a:txBody>
                    <a:bodyPr/>
                    <a:lstStyle/>
                    <a:p>
                      <a:pPr algn="ctr"/>
                      <a:r>
                        <a:rPr kumimoji="1" lang="ja-JP" altLang="en-US" dirty="0">
                          <a:latin typeface="BIZ UDゴシック"/>
                          <a:ea typeface="BIZ UDゴシック"/>
                        </a:rPr>
                        <a:t>「とやま食ロスゼロ作戦」で食品ロス削減を推進</a:t>
                      </a:r>
                      <a:endParaRPr kumimoji="1" lang="ja-JP" altLang="en-US" dirty="0">
                        <a:latin typeface="BIZ UDゴシック"/>
                        <a:ea typeface="BIZ UDゴシック"/>
                      </a:endParaRPr>
                    </a:p>
                  </a:txBody>
                  <a:tcPr anchor="ctr">
                    <a:solidFill>
                      <a:schemeClr val="accent1">
                        <a:lumMod val="75000"/>
                      </a:schemeClr>
                    </a:solidFill>
                  </a:tcPr>
                </a:tc>
                <a:tc hMerge="1">
                  <a:txBody>
                    <a:bodyPr/>
                    <a:lstStyle/>
                    <a:p>
                      <a:endParaRPr kumimoji="1" lang="ja-JP" altLang="en-US" dirty="0">
                        <a:latin typeface="BIZ UDゴシック"/>
                        <a:ea typeface="BIZ UDゴシック"/>
                      </a:endParaRPr>
                    </a:p>
                  </a:txBody>
                  <a:tcPr/>
                </a:tc>
                <a:tc hMerge="1">
                  <a:txBody>
                    <a:bodyPr/>
                    <a:lstStyle/>
                    <a:p>
                      <a:endParaRPr kumimoji="1" lang="ja-JP" altLang="en-US" dirty="0">
                        <a:latin typeface="BIZ UDゴシック"/>
                        <a:ea typeface="BIZ UDゴシック"/>
                      </a:endParaRPr>
                    </a:p>
                  </a:txBody>
                  <a:tcPr/>
                </a:tc>
              </a:tr>
              <a:tr h="2535607">
                <a:tc>
                  <a:txBody>
                    <a:bodyPr/>
                    <a:lstStyle/>
                    <a:p>
                      <a:pPr algn="ctr"/>
                      <a:r>
                        <a:rPr kumimoji="1" lang="ja-JP" altLang="en-US" sz="1400" dirty="0">
                          <a:solidFill>
                            <a:schemeClr val="tx1"/>
                          </a:solidFill>
                          <a:latin typeface="BIZ UDゴシック"/>
                          <a:ea typeface="BIZ UDゴシック"/>
                        </a:rPr>
                        <a:t>内容 ・ 目的</a:t>
                      </a:r>
                      <a:endParaRPr kumimoji="1" lang="ja-JP" altLang="en-US" dirty="0">
                        <a:solidFill>
                          <a:schemeClr val="tx1"/>
                        </a:solidFill>
                        <a:latin typeface="BIZ UDゴシック"/>
                        <a:ea typeface="BIZ UDゴシック"/>
                      </a:endParaRPr>
                    </a:p>
                  </a:txBody>
                  <a:tcPr marL="91440" marR="91440" marT="45720" marB="45720" vert="eaVert" anchor="ctr" anchorCtr="0">
                    <a:solidFill>
                      <a:schemeClr val="accent1">
                        <a:lumMod val="60000"/>
                        <a:lumOff val="40000"/>
                      </a:schemeClr>
                    </a:solidFill>
                  </a:tcPr>
                </a:tc>
                <a:tc>
                  <a:txBody>
                    <a:bodyPr/>
                    <a:lstStyle/>
                    <a:p>
                      <a:pPr algn="l"/>
                      <a:r>
                        <a:rPr kumimoji="1" lang="ja-JP" altLang="en-US" sz="1400" dirty="0">
                          <a:latin typeface="BIZ UDゴシック"/>
                          <a:ea typeface="BIZ UDゴシック"/>
                        </a:rPr>
                        <a:t>　富山県の「とやま食ロスゼロ作戦」協力宣言事業者に登録し、お客様の食べ残した料理や提供できなかった仕込み済の食材などの食品廃棄物削減を推進しています。</a:t>
                      </a:r>
                      <a:endParaRPr kumimoji="1" lang="ja-JP" altLang="en-US" sz="1400" dirty="0">
                        <a:latin typeface="BIZ UDゴシック"/>
                        <a:ea typeface="BIZ UDゴシック"/>
                      </a:endParaRPr>
                    </a:p>
                    <a:p>
                      <a:pPr algn="l"/>
                      <a:r>
                        <a:rPr kumimoji="1" lang="ja-JP" altLang="en-US" sz="1400" dirty="0">
                          <a:latin typeface="BIZ UDゴシック"/>
                          <a:ea typeface="BIZ UDゴシック"/>
                        </a:rPr>
                        <a:t>　ハーフサイズや小容量メニューの導入、宴会での３０１０運動の呼びかけ、食べきれなかった料理の持ち帰りを推奨しています。</a:t>
                      </a:r>
                      <a:endParaRPr kumimoji="1" lang="ja-JP" altLang="en-US" sz="1400" dirty="0">
                        <a:latin typeface="BIZ UDゴシック"/>
                        <a:ea typeface="BIZ UDゴシック"/>
                      </a:endParaRPr>
                    </a:p>
                    <a:p>
                      <a:pPr algn="l"/>
                      <a:r>
                        <a:rPr kumimoji="1" lang="ja-JP" altLang="en-US" sz="1400" dirty="0">
                          <a:latin typeface="BIZ UDゴシック"/>
                          <a:ea typeface="BIZ UDゴシック"/>
                        </a:rPr>
                        <a:t>　</a:t>
                      </a:r>
                      <a:r>
                        <a:rPr kumimoji="1" lang="ja-JP" altLang="en-US" sz="1400" dirty="0">
                          <a:latin typeface="BIZ UDゴシック"/>
                          <a:ea typeface="BIZ UDゴシック"/>
                        </a:rPr>
                        <a:t>また、</a:t>
                      </a:r>
                      <a:r>
                        <a:rPr kumimoji="1" lang="ja-JP" altLang="en-US" sz="1400" dirty="0">
                          <a:latin typeface="BIZ UDゴシック"/>
                          <a:ea typeface="BIZ UDゴシック"/>
                        </a:rPr>
                        <a:t>野菜の皮やヘタ、魚のアラなどを出汁やまかない料理、飾り付けなどに活用し、廃棄部分を極力減らすよう工夫しています。</a:t>
                      </a:r>
                      <a:endParaRPr kumimoji="1" lang="ja-JP" altLang="en-US" sz="1400" dirty="0">
                        <a:latin typeface="BIZ UDゴシック"/>
                        <a:ea typeface="BIZ UDゴシック"/>
                      </a:endParaRPr>
                    </a:p>
                    <a:p>
                      <a:pPr algn="l"/>
                      <a:endParaRPr kumimoji="1" lang="ja-JP" altLang="en-US" sz="1400" dirty="0">
                        <a:latin typeface="BIZ UDゴシック"/>
                        <a:ea typeface="BIZ UDゴシック"/>
                      </a:endParaRPr>
                    </a:p>
                  </a:txBody>
                  <a:tcPr anchor="ctr">
                    <a:solidFill>
                      <a:schemeClr val="accent1">
                        <a:lumMod val="20000"/>
                        <a:lumOff val="80000"/>
                      </a:schemeClr>
                    </a:solidFill>
                  </a:tcPr>
                </a:tc>
                <a:tc rowSpan="2">
                  <a:txBody>
                    <a:bodyPr/>
                    <a:lstStyle/>
                    <a:p>
                      <a:pPr algn="ctr"/>
                      <a:endParaRPr kumimoji="1" lang="ja-JP" altLang="en-US" dirty="0">
                        <a:latin typeface="BIZ UDゴシック"/>
                        <a:ea typeface="BIZ UDゴシック"/>
                      </a:endParaRPr>
                    </a:p>
                  </a:txBody>
                  <a:tcPr anchor="ctr">
                    <a:solidFill>
                      <a:schemeClr val="accent1">
                        <a:lumMod val="20000"/>
                        <a:lumOff val="80000"/>
                      </a:schemeClr>
                    </a:solidFill>
                  </a:tcPr>
                </a:tc>
              </a:tr>
              <a:tr h="1205199">
                <a:tc>
                  <a:txBody>
                    <a:bodyPr/>
                    <a:lstStyle/>
                    <a:p>
                      <a:pPr algn="ctr"/>
                      <a:r>
                        <a:rPr kumimoji="1" lang="ja-JP" altLang="en-US" sz="1400" dirty="0">
                          <a:solidFill>
                            <a:schemeClr val="tx1"/>
                          </a:solidFill>
                          <a:latin typeface="BIZ UDゴシック"/>
                          <a:ea typeface="BIZ UDゴシック"/>
                        </a:rPr>
                        <a:t>効果</a:t>
                      </a:r>
                      <a:endParaRPr kumimoji="1" lang="ja-JP" altLang="en-US" dirty="0">
                        <a:solidFill>
                          <a:schemeClr val="tx1"/>
                        </a:solidFill>
                        <a:latin typeface="BIZ UDゴシック"/>
                        <a:ea typeface="BIZ UDゴシック"/>
                      </a:endParaRPr>
                    </a:p>
                  </a:txBody>
                  <a:tcPr marL="91440" marR="91440" marT="45720" marB="45720" vert="wordArtVertRtl" anchor="ctr" anchorCtr="0">
                    <a:solidFill>
                      <a:schemeClr val="accent1">
                        <a:lumMod val="60000"/>
                        <a:lumOff val="40000"/>
                      </a:schemeClr>
                    </a:solidFill>
                  </a:tcPr>
                </a:tc>
                <a:tc>
                  <a:txBody>
                    <a:bodyPr/>
                    <a:lstStyle/>
                    <a:p>
                      <a:pPr algn="l"/>
                      <a:r>
                        <a:rPr kumimoji="1" lang="ja-JP" altLang="en-US" sz="1400" dirty="0">
                          <a:latin typeface="BIZ UDゴシック"/>
                          <a:ea typeface="BIZ UDゴシック"/>
                        </a:rPr>
                        <a:t>●可燃ごみに対する食品ロスの割合が3割程度減少した</a:t>
                      </a:r>
                      <a:endParaRPr kumimoji="1" lang="ja-JP" altLang="en-US" sz="1400" dirty="0">
                        <a:latin typeface="BIZ UDゴシック"/>
                        <a:ea typeface="BIZ UDゴシック"/>
                      </a:endParaRPr>
                    </a:p>
                    <a:p>
                      <a:pPr algn="l"/>
                      <a:r>
                        <a:rPr kumimoji="1" lang="ja-JP" altLang="en-US" sz="1400" dirty="0">
                          <a:latin typeface="BIZ UDゴシック"/>
                          <a:ea typeface="BIZ UDゴシック"/>
                        </a:rPr>
                        <a:t>●食材の使い切りにより、食品の仕入れコストを削減できた</a:t>
                      </a:r>
                      <a:endParaRPr kumimoji="1" lang="ja-JP" altLang="en-US" sz="1400" dirty="0">
                        <a:latin typeface="BIZ UDゴシック"/>
                        <a:ea typeface="BIZ UDゴシック"/>
                      </a:endParaRPr>
                    </a:p>
                    <a:p>
                      <a:pPr algn="ctr"/>
                      <a:endParaRPr kumimoji="1" lang="ja-JP" altLang="en-US" sz="1400" dirty="0">
                        <a:latin typeface="BIZ UDゴシック"/>
                        <a:ea typeface="BIZ UDゴシック"/>
                      </a:endParaRPr>
                    </a:p>
                  </a:txBody>
                  <a:tcPr anchor="ctr">
                    <a:solidFill>
                      <a:schemeClr val="accent1">
                        <a:lumMod val="20000"/>
                        <a:lumOff val="80000"/>
                      </a:schemeClr>
                    </a:solidFill>
                  </a:tcPr>
                </a:tc>
                <a:tc vMerge="1">
                  <a:txBody>
                    <a:bodyPr/>
                    <a:lstStyle/>
                    <a:p>
                      <a:pPr algn="ctr"/>
                      <a:endParaRPr kumimoji="1" lang="ja-JP" altLang="en-US" dirty="0">
                        <a:latin typeface="BIZ UDゴシック"/>
                        <a:ea typeface="BIZ UDゴシック"/>
                      </a:endParaRPr>
                    </a:p>
                  </a:txBody>
                  <a:tcPr anchor="ctr">
                    <a:solidFill>
                      <a:schemeClr val="accent5">
                        <a:lumMod val="20000"/>
                        <a:lumOff val="80000"/>
                      </a:schemeClr>
                    </a:solidFill>
                  </a:tcPr>
                </a:tc>
              </a:tr>
            </a:tbl>
          </a:graphicData>
        </a:graphic>
      </p:graphicFrame>
      <p:graphicFrame>
        <p:nvGraphicFramePr>
          <p:cNvPr id="1120" name="四角形 12"/>
          <p:cNvGraphicFramePr>
            <a:graphicFrameLocks noGrp="1"/>
          </p:cNvGraphicFramePr>
          <p:nvPr/>
        </p:nvGraphicFramePr>
        <p:xfrm>
          <a:off x="0" y="554612"/>
          <a:ext cx="8336999" cy="2154387"/>
        </p:xfrm>
        <a:graphic>
          <a:graphicData uri="http://schemas.openxmlformats.org/drawingml/2006/table">
            <a:tbl>
              <a:tblPr firstRow="0" bandRow="1">
                <a:tableStyleId>{5C22544A-7EE6-4342-B048-85BDC9FD1C3A}</a:tableStyleId>
              </a:tblPr>
              <a:tblGrid>
                <a:gridCol w="1606954"/>
                <a:gridCol w="2959092"/>
                <a:gridCol w="3770953"/>
              </a:tblGrid>
              <a:tr h="531797">
                <a:tc>
                  <a:txBody>
                    <a:bodyPr/>
                    <a:lstStyle/>
                    <a:p>
                      <a:pPr algn="ctr"/>
                      <a:r>
                        <a:rPr kumimoji="1" lang="ja-JP" altLang="en-US" sz="1400" dirty="0">
                          <a:solidFill>
                            <a:schemeClr val="tx1"/>
                          </a:solidFill>
                          <a:latin typeface="BIZ UDゴシック"/>
                          <a:ea typeface="BIZ UDゴシック"/>
                        </a:rPr>
                        <a:t>所在地</a:t>
                      </a:r>
                      <a:endParaRPr kumimoji="1" lang="ja-JP" altLang="en-US" dirty="0">
                        <a:latin typeface="BIZ UDゴシック"/>
                        <a:ea typeface="BIZ UDゴシック"/>
                      </a:endParaRPr>
                    </a:p>
                  </a:txBody>
                  <a:tcPr anchor="ctr">
                    <a:solidFill>
                      <a:schemeClr val="accent1">
                        <a:lumMod val="60000"/>
                        <a:lumOff val="40000"/>
                      </a:schemeClr>
                    </a:solidFill>
                  </a:tcPr>
                </a:tc>
                <a:tc>
                  <a:txBody>
                    <a:bodyPr/>
                    <a:lstStyle/>
                    <a:p>
                      <a:pPr algn="ctr"/>
                      <a:r>
                        <a:rPr kumimoji="1" lang="ja-JP" altLang="en-US" sz="1400" dirty="0">
                          <a:latin typeface="BIZ UDゴシック"/>
                          <a:ea typeface="BIZ UDゴシック"/>
                        </a:rPr>
                        <a:t>射水市新開発410番地１</a:t>
                      </a:r>
                      <a:endParaRPr kumimoji="1" lang="ja-JP" altLang="en-US" dirty="0">
                        <a:latin typeface="BIZ UDゴシック"/>
                        <a:ea typeface="BIZ UDゴシック"/>
                      </a:endParaRPr>
                    </a:p>
                  </a:txBody>
                  <a:tcPr anchor="ctr">
                    <a:solidFill>
                      <a:schemeClr val="accent1">
                        <a:lumMod val="20000"/>
                        <a:lumOff val="80000"/>
                      </a:schemeClr>
                    </a:solidFill>
                  </a:tcPr>
                </a:tc>
                <a:tc>
                  <a:txBody>
                    <a:bodyPr/>
                    <a:lstStyle/>
                    <a:p>
                      <a:pPr algn="ctr"/>
                      <a:r>
                        <a:rPr kumimoji="1" lang="ja-JP" altLang="en-US" sz="1400" dirty="0">
                          <a:solidFill>
                            <a:schemeClr val="tx1"/>
                          </a:solidFill>
                          <a:latin typeface="BIZ UDゴシック"/>
                          <a:ea typeface="BIZ UDゴシック"/>
                        </a:rPr>
                        <a:t>ＰＲ</a:t>
                      </a:r>
                      <a:endParaRPr kumimoji="1" lang="ja-JP" altLang="en-US" dirty="0">
                        <a:latin typeface="BIZ UDゴシック"/>
                        <a:ea typeface="BIZ UDゴシック"/>
                      </a:endParaRPr>
                    </a:p>
                  </a:txBody>
                  <a:tcPr anchor="ctr">
                    <a:solidFill>
                      <a:schemeClr val="accent1">
                        <a:lumMod val="60000"/>
                        <a:lumOff val="40000"/>
                      </a:schemeClr>
                    </a:solidFill>
                  </a:tcPr>
                </a:tc>
              </a:tr>
              <a:tr h="498906">
                <a:tc>
                  <a:txBody>
                    <a:bodyPr/>
                    <a:lstStyle/>
                    <a:p>
                      <a:pPr algn="ctr"/>
                      <a:r>
                        <a:rPr kumimoji="1" lang="ja-JP" altLang="en-US" sz="1400" dirty="0">
                          <a:solidFill>
                            <a:schemeClr val="tx1"/>
                          </a:solidFill>
                          <a:latin typeface="BIZ UDゴシック"/>
                          <a:ea typeface="BIZ UDゴシック"/>
                        </a:rPr>
                        <a:t>従業員数</a:t>
                      </a:r>
                      <a:endParaRPr kumimoji="1" lang="ja-JP" altLang="en-US" dirty="0">
                        <a:latin typeface="BIZ UDゴシック"/>
                        <a:ea typeface="BIZ UDゴシック"/>
                      </a:endParaRPr>
                    </a:p>
                  </a:txBody>
                  <a:tcPr anchor="ctr">
                    <a:solidFill>
                      <a:schemeClr val="accent1">
                        <a:lumMod val="60000"/>
                        <a:lumOff val="40000"/>
                      </a:schemeClr>
                    </a:solidFill>
                  </a:tcPr>
                </a:tc>
                <a:tc>
                  <a:txBody>
                    <a:bodyPr/>
                    <a:lstStyle/>
                    <a:p>
                      <a:pPr algn="ctr"/>
                      <a:r>
                        <a:rPr kumimoji="1" lang="ja-JP" altLang="en-US" sz="1400" dirty="0">
                          <a:latin typeface="BIZ UDゴシック"/>
                          <a:ea typeface="BIZ UDゴシック"/>
                        </a:rPr>
                        <a:t>１０人</a:t>
                      </a:r>
                      <a:endParaRPr kumimoji="1" lang="ja-JP" altLang="en-US" dirty="0">
                        <a:latin typeface="BIZ UDゴシック"/>
                        <a:ea typeface="BIZ UDゴシック"/>
                      </a:endParaRPr>
                    </a:p>
                  </a:txBody>
                  <a:tcPr anchor="ctr">
                    <a:solidFill>
                      <a:schemeClr val="accent1">
                        <a:lumMod val="20000"/>
                        <a:lumOff val="80000"/>
                      </a:schemeClr>
                    </a:solidFill>
                  </a:tcPr>
                </a:tc>
                <a:tc rowSpan="2">
                  <a:txBody>
                    <a:bodyPr/>
                    <a:lstStyle/>
                    <a:p>
                      <a:pPr algn="ctr"/>
                      <a:r>
                        <a:rPr kumimoji="1" lang="ja-JP" altLang="en-US" sz="1400" dirty="0">
                          <a:latin typeface="BIZ UDゴシック"/>
                          <a:ea typeface="BIZ UDゴシック"/>
                        </a:rPr>
                        <a:t>（自由記入または写真添付）</a:t>
                      </a:r>
                      <a:endParaRPr kumimoji="1" lang="ja-JP" altLang="en-US" sz="1100" dirty="0">
                        <a:latin typeface="BIZ UDゴシック"/>
                        <a:ea typeface="BIZ UDゴシック"/>
                      </a:endParaRPr>
                    </a:p>
                    <a:p>
                      <a:pPr algn="l"/>
                      <a:r>
                        <a:rPr kumimoji="1" lang="ja-JP" altLang="en-US" sz="1200" dirty="0">
                          <a:latin typeface="BIZ UDゴシック"/>
                          <a:ea typeface="BIZ UDゴシック"/>
                        </a:rPr>
                        <a:t>ゼロカーボンシティ</a:t>
                      </a:r>
                      <a:r>
                        <a:rPr kumimoji="1" lang="ja-JP" altLang="en-US" sz="1200" dirty="0">
                          <a:latin typeface="BIZ UDゴシック"/>
                          <a:ea typeface="BIZ UDゴシック"/>
                        </a:rPr>
                        <a:t>いみず実現</a:t>
                      </a:r>
                      <a:r>
                        <a:rPr kumimoji="1" lang="ja-JP" altLang="en-US" sz="1200" dirty="0">
                          <a:latin typeface="BIZ UDゴシック"/>
                          <a:ea typeface="BIZ UDゴシック"/>
                        </a:rPr>
                        <a:t>に向けた</a:t>
                      </a:r>
                      <a:r>
                        <a:rPr kumimoji="1" lang="ja-JP" altLang="en-US" sz="1200" dirty="0">
                          <a:latin typeface="BIZ UDゴシック"/>
                          <a:ea typeface="BIZ UDゴシック"/>
                        </a:rPr>
                        <a:t>意気込みなどを記入または</a:t>
                      </a:r>
                      <a:r>
                        <a:rPr kumimoji="1" lang="ja-JP" altLang="en-US" sz="1200" dirty="0">
                          <a:latin typeface="BIZ UDゴシック"/>
                          <a:ea typeface="BIZ UDゴシック"/>
                        </a:rPr>
                        <a:t>事業概要、活動内容がわかる写真を添付</a:t>
                      </a:r>
                      <a:endParaRPr kumimoji="1" lang="ja-JP" altLang="en-US" dirty="0">
                        <a:latin typeface="BIZ UDゴシック"/>
                        <a:ea typeface="BIZ UDゴシック"/>
                      </a:endParaRPr>
                    </a:p>
                  </a:txBody>
                  <a:tcPr anchor="ctr">
                    <a:solidFill>
                      <a:schemeClr val="accent1">
                        <a:lumMod val="20000"/>
                        <a:lumOff val="80000"/>
                      </a:schemeClr>
                    </a:solidFill>
                  </a:tcPr>
                </a:tc>
              </a:tr>
              <a:tr h="1123684">
                <a:tc>
                  <a:txBody>
                    <a:bodyPr/>
                    <a:lstStyle/>
                    <a:p>
                      <a:pPr algn="ctr"/>
                      <a:endParaRPr kumimoji="1" lang="ja-JP" altLang="en-US" sz="1400" dirty="0">
                        <a:solidFill>
                          <a:schemeClr val="tx1"/>
                        </a:solidFill>
                        <a:latin typeface="BIZ UDゴシック"/>
                        <a:ea typeface="BIZ UDゴシック"/>
                      </a:endParaRPr>
                    </a:p>
                    <a:p>
                      <a:pPr algn="ctr"/>
                      <a:r>
                        <a:rPr kumimoji="1" lang="ja-JP" altLang="en-US" sz="1400" dirty="0">
                          <a:solidFill>
                            <a:schemeClr val="tx1"/>
                          </a:solidFill>
                          <a:latin typeface="BIZ UDゴシック"/>
                          <a:ea typeface="BIZ UDゴシック"/>
                        </a:rPr>
                        <a:t>事業概要</a:t>
                      </a:r>
                      <a:endParaRPr kumimoji="1" lang="ja-JP" altLang="en-US" sz="1400" dirty="0">
                        <a:solidFill>
                          <a:schemeClr val="tx1"/>
                        </a:solidFill>
                        <a:latin typeface="BIZ UDゴシック"/>
                        <a:ea typeface="BIZ UDゴシック"/>
                      </a:endParaRPr>
                    </a:p>
                    <a:p>
                      <a:pPr algn="ctr"/>
                      <a:r>
                        <a:rPr kumimoji="1" lang="ja-JP" altLang="en-US" sz="1400" dirty="0">
                          <a:solidFill>
                            <a:schemeClr val="tx1"/>
                          </a:solidFill>
                          <a:latin typeface="BIZ UDゴシック"/>
                          <a:ea typeface="BIZ UDゴシック"/>
                        </a:rPr>
                        <a:t>活動</a:t>
                      </a:r>
                      <a:r>
                        <a:rPr kumimoji="1" lang="ja-JP" altLang="en-US" sz="1400" dirty="0">
                          <a:solidFill>
                            <a:schemeClr val="tx1"/>
                          </a:solidFill>
                          <a:latin typeface="BIZ UDゴシック"/>
                          <a:ea typeface="BIZ UDゴシック"/>
                        </a:rPr>
                        <a:t>内容</a:t>
                      </a:r>
                      <a:endParaRPr kumimoji="1" lang="ja-JP" altLang="en-US" sz="1400" dirty="0">
                        <a:solidFill>
                          <a:schemeClr val="tx1"/>
                        </a:solidFill>
                        <a:latin typeface="BIZ UDゴシック"/>
                        <a:ea typeface="BIZ UDゴシック"/>
                      </a:endParaRPr>
                    </a:p>
                    <a:p>
                      <a:pPr algn="ctr"/>
                      <a:endParaRPr kumimoji="1" lang="ja-JP" altLang="en-US" dirty="0">
                        <a:latin typeface="BIZ UDゴシック"/>
                        <a:ea typeface="BIZ UDゴシック"/>
                      </a:endParaRPr>
                    </a:p>
                  </a:txBody>
                  <a:tcPr anchor="ctr">
                    <a:solidFill>
                      <a:schemeClr val="accent1">
                        <a:lumMod val="60000"/>
                        <a:lumOff val="40000"/>
                      </a:schemeClr>
                    </a:solidFill>
                  </a:tcPr>
                </a:tc>
                <a:tc>
                  <a:txBody>
                    <a:bodyPr/>
                    <a:lstStyle/>
                    <a:p>
                      <a:pPr algn="ctr"/>
                      <a:r>
                        <a:rPr kumimoji="1" lang="ja-JP" altLang="en-US" dirty="0">
                          <a:latin typeface="BIZ UDゴシック"/>
                          <a:ea typeface="BIZ UDゴシック"/>
                        </a:rPr>
                        <a:t>飲食業</a:t>
                      </a:r>
                      <a:endParaRPr kumimoji="1" lang="ja-JP" altLang="en-US" dirty="0">
                        <a:latin typeface="BIZ UDゴシック"/>
                        <a:ea typeface="BIZ UDゴシック"/>
                      </a:endParaRPr>
                    </a:p>
                  </a:txBody>
                  <a:tcPr anchor="ctr">
                    <a:solidFill>
                      <a:schemeClr val="accent1">
                        <a:lumMod val="20000"/>
                        <a:lumOff val="80000"/>
                      </a:schemeClr>
                    </a:solidFill>
                  </a:tcPr>
                </a:tc>
                <a:tc vMerge="1">
                  <a:txBody>
                    <a:bodyPr/>
                    <a:lstStyle/>
                    <a:p>
                      <a:pPr algn="ctr"/>
                      <a:endParaRPr kumimoji="1" lang="ja-JP" altLang="en-US" dirty="0">
                        <a:latin typeface="BIZ UDゴシック"/>
                        <a:ea typeface="BIZ UDゴシック"/>
                      </a:endParaRPr>
                    </a:p>
                  </a:txBody>
                  <a:tcPr>
                    <a:solidFill>
                      <a:schemeClr val="accent1">
                        <a:lumMod val="20000"/>
                        <a:lumOff val="80000"/>
                      </a:schemeClr>
                    </a:solidFill>
                  </a:tcPr>
                </a:tc>
              </a:tr>
            </a:tbl>
          </a:graphicData>
        </a:graphic>
      </p:graphicFrame>
      <p:graphicFrame>
        <p:nvGraphicFramePr>
          <p:cNvPr id="1121" name="四角形 13"/>
          <p:cNvGraphicFramePr>
            <a:graphicFrameLocks noGrp="1"/>
          </p:cNvGraphicFramePr>
          <p:nvPr/>
        </p:nvGraphicFramePr>
        <p:xfrm>
          <a:off x="0" y="0"/>
          <a:ext cx="9905986" cy="554612"/>
        </p:xfrm>
        <a:graphic>
          <a:graphicData uri="http://schemas.openxmlformats.org/drawingml/2006/table">
            <a:tbl>
              <a:tblPr firstRow="1" bandRow="1">
                <a:tableStyleId>{5C22544A-7EE6-4342-B048-85BDC9FD1C3A}</a:tableStyleId>
              </a:tblPr>
              <a:tblGrid>
                <a:gridCol w="9905986"/>
              </a:tblGrid>
              <a:tr h="554612">
                <a:tc>
                  <a:txBody>
                    <a:bodyPr/>
                    <a:lstStyle/>
                    <a:p>
                      <a:pPr algn="ctr"/>
                      <a:r>
                        <a:rPr kumimoji="1" lang="ja-JP" altLang="en-US" dirty="0">
                          <a:latin typeface="BIZ UDゴシック"/>
                          <a:ea typeface="BIZ UDゴシック"/>
                        </a:rPr>
                        <a:t>〇〇レストラン</a:t>
                      </a:r>
                      <a:endParaRPr kumimoji="1" lang="ja-JP" altLang="en-US" dirty="0">
                        <a:latin typeface="BIZ UDゴシック"/>
                        <a:ea typeface="BIZ UDゴシック"/>
                      </a:endParaRPr>
                    </a:p>
                  </a:txBody>
                  <a:tcPr anchor="ctr">
                    <a:solidFill>
                      <a:schemeClr val="accent1">
                        <a:lumMod val="75000"/>
                      </a:schemeClr>
                    </a:solidFill>
                  </a:tcPr>
                </a:tc>
              </a:tr>
            </a:tbl>
          </a:graphicData>
        </a:graphic>
      </p:graphicFrame>
      <p:sp>
        <p:nvSpPr>
          <p:cNvPr id="1122" name="テキスト 18"/>
          <p:cNvSpPr txBox="1"/>
          <p:nvPr/>
        </p:nvSpPr>
        <p:spPr>
          <a:xfrm>
            <a:off x="0" y="1200"/>
            <a:ext cx="2243034" cy="276106"/>
          </a:xfrm>
          <a:prstGeom prst="rect">
            <a:avLst/>
          </a:prstGeom>
        </p:spPr>
        <p:txBody>
          <a:bodyPr wrap="square">
            <a:spAutoFit/>
          </a:bodyPr>
          <a:p>
            <a:pPr>
              <a:defRPr lang="ja-JP" altLang="en-US"/>
            </a:pPr>
            <a:r>
              <a:rPr lang="ja-JP" altLang="en-US" sz="1200">
                <a:solidFill>
                  <a:schemeClr val="bg1"/>
                </a:solidFill>
                <a:latin typeface="BIZ UDゴシック"/>
                <a:ea typeface="BIZ UDゴシック"/>
              </a:rPr>
              <a:t>様式第２号（第５条関係）</a:t>
            </a:r>
            <a:endParaRPr lang="ja-JP" altLang="en-US">
              <a:solidFill>
                <a:schemeClr val="bg1"/>
              </a:solidFill>
              <a:latin typeface="BIZ UDゴシック"/>
              <a:ea typeface="BIZ UDゴシック"/>
            </a:endParaRPr>
          </a:p>
        </p:txBody>
      </p:sp>
      <p:pic>
        <p:nvPicPr>
          <p:cNvPr id="1123" name="図 31"/>
          <p:cNvPicPr>
            <a:picLocks noChangeAspect="1"/>
          </p:cNvPicPr>
          <p:nvPr/>
        </p:nvPicPr>
        <p:blipFill>
          <a:blip r:embed="rId2"/>
          <a:stretch>
            <a:fillRect/>
          </a:stretch>
        </p:blipFill>
        <p:spPr>
          <a:xfrm>
            <a:off x="4593188" y="3861000"/>
            <a:ext cx="5310188" cy="22669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grpSp>
        <p:nvGrpSpPr>
          <p:cNvPr id="1125" name="グループ 13"/>
          <p:cNvGrpSpPr/>
          <p:nvPr/>
        </p:nvGrpSpPr>
        <p:grpSpPr>
          <a:xfrm>
            <a:off x="8334375" y="549000"/>
            <a:ext cx="1569001" cy="2227359"/>
            <a:chOff x="8334375" y="553641"/>
            <a:chExt cx="1569001" cy="2227359"/>
          </a:xfrm>
        </p:grpSpPr>
        <p:sp>
          <p:nvSpPr>
            <p:cNvPr id="1126" name="四角形 11"/>
            <p:cNvSpPr/>
            <p:nvPr/>
          </p:nvSpPr>
          <p:spPr>
            <a:xfrm>
              <a:off x="8334375" y="553641"/>
              <a:ext cx="1569001" cy="2082386"/>
            </a:xfrm>
            <a:prstGeom prst="rect">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pic>
          <p:nvPicPr>
            <p:cNvPr id="1127" name="図 12"/>
            <p:cNvPicPr>
              <a:picLocks noChangeAspect="1"/>
            </p:cNvPicPr>
            <p:nvPr/>
          </p:nvPicPr>
          <p:blipFill>
            <a:blip r:embed="rId1"/>
            <a:stretch>
              <a:fillRect/>
            </a:stretch>
          </p:blipFill>
          <p:spPr>
            <a:xfrm>
              <a:off x="8460843" y="600250"/>
              <a:ext cx="1367417" cy="2180750"/>
            </a:xfrm>
            <a:prstGeom prst="rect">
              <a:avLst/>
            </a:prstGeom>
          </p:spPr>
        </p:pic>
      </p:grpSp>
      <p:graphicFrame>
        <p:nvGraphicFramePr>
          <p:cNvPr id="1128" name="四角形 66"/>
          <p:cNvGraphicFramePr>
            <a:graphicFrameLocks noGrp="1"/>
          </p:cNvGraphicFramePr>
          <p:nvPr/>
        </p:nvGraphicFramePr>
        <p:xfrm>
          <a:off x="0" y="2735580"/>
          <a:ext cx="9905983" cy="4122418"/>
        </p:xfrm>
        <a:graphic>
          <a:graphicData uri="http://schemas.openxmlformats.org/drawingml/2006/table">
            <a:tbl>
              <a:tblPr firstRow="1" bandRow="1">
                <a:tableStyleId>{5C22544A-7EE6-4342-B048-85BDC9FD1C3A}</a:tableStyleId>
              </a:tblPr>
              <a:tblGrid>
                <a:gridCol w="440531"/>
                <a:gridCol w="4120080"/>
                <a:gridCol w="5345377"/>
              </a:tblGrid>
              <a:tr h="546215">
                <a:tc gridSpan="3">
                  <a:txBody>
                    <a:bodyPr/>
                    <a:lstStyle/>
                    <a:p>
                      <a:pPr algn="ctr"/>
                      <a:r>
                        <a:rPr kumimoji="1" lang="ja-JP" altLang="en-US" dirty="0">
                          <a:latin typeface="BIZ UDゴシック"/>
                          <a:ea typeface="BIZ UDゴシック"/>
                        </a:rPr>
                        <a:t>設備の運用改善、高効率空調機の導入</a:t>
                      </a:r>
                      <a:endParaRPr kumimoji="1" lang="ja-JP" altLang="en-US" dirty="0">
                        <a:latin typeface="BIZ UDゴシック"/>
                        <a:ea typeface="BIZ UDゴシック"/>
                      </a:endParaRPr>
                    </a:p>
                  </a:txBody>
                  <a:tcPr anchor="ctr">
                    <a:solidFill>
                      <a:schemeClr val="accent1">
                        <a:lumMod val="75000"/>
                      </a:schemeClr>
                    </a:solidFill>
                  </a:tcPr>
                </a:tc>
                <a:tc hMerge="1">
                  <a:txBody>
                    <a:bodyPr/>
                    <a:lstStyle/>
                    <a:p>
                      <a:endParaRPr kumimoji="1" lang="ja-JP" altLang="en-US" dirty="0">
                        <a:latin typeface="BIZ UDゴシック"/>
                        <a:ea typeface="BIZ UDゴシック"/>
                      </a:endParaRPr>
                    </a:p>
                  </a:txBody>
                  <a:tcPr/>
                </a:tc>
                <a:tc hMerge="1">
                  <a:txBody>
                    <a:bodyPr/>
                    <a:lstStyle/>
                    <a:p>
                      <a:endParaRPr kumimoji="1" lang="ja-JP" altLang="en-US" dirty="0">
                        <a:latin typeface="BIZ UDゴシック"/>
                        <a:ea typeface="BIZ UDゴシック"/>
                      </a:endParaRPr>
                    </a:p>
                  </a:txBody>
                  <a:tcPr/>
                </a:tc>
              </a:tr>
              <a:tr h="1900769">
                <a:tc>
                  <a:txBody>
                    <a:bodyPr/>
                    <a:lstStyle/>
                    <a:p>
                      <a:pPr algn="ctr"/>
                      <a:r>
                        <a:rPr kumimoji="1" lang="ja-JP" altLang="en-US" sz="1400" dirty="0">
                          <a:solidFill>
                            <a:schemeClr val="tx1"/>
                          </a:solidFill>
                          <a:latin typeface="BIZ UDゴシック"/>
                          <a:ea typeface="BIZ UDゴシック"/>
                        </a:rPr>
                        <a:t>内容 ・ 目的</a:t>
                      </a:r>
                      <a:endParaRPr kumimoji="1" lang="ja-JP" altLang="en-US" dirty="0">
                        <a:solidFill>
                          <a:schemeClr val="tx1"/>
                        </a:solidFill>
                        <a:latin typeface="BIZ UDゴシック"/>
                        <a:ea typeface="BIZ UDゴシック"/>
                      </a:endParaRPr>
                    </a:p>
                  </a:txBody>
                  <a:tcPr marL="91440" marR="91440" marT="45720" marB="45720" vert="eaVert" anchor="ctr" anchorCtr="0">
                    <a:solidFill>
                      <a:schemeClr val="accent1">
                        <a:lumMod val="60000"/>
                        <a:lumOff val="40000"/>
                      </a:schemeClr>
                    </a:solidFill>
                  </a:tcPr>
                </a:tc>
                <a:tc>
                  <a:txBody>
                    <a:bodyPr/>
                    <a:lstStyle/>
                    <a:p>
                      <a:pPr algn="l"/>
                      <a:r>
                        <a:rPr kumimoji="1" lang="ja-JP" altLang="en-US" sz="1400" dirty="0">
                          <a:latin typeface="BIZ UDゴシック"/>
                          <a:ea typeface="BIZ UDゴシック"/>
                        </a:rPr>
                        <a:t>　一般社団法人省エネルギーセンターの「省エネ最適化診断」を受診し、空調設定温度の見直しについてアドバイスされた。製品用の空調設定温度を２０℃から２２℃に、従業員用の冬季空調設定温度を２５℃から２０℃に変更した。</a:t>
                      </a:r>
                      <a:endParaRPr kumimoji="1" lang="ja-JP" altLang="en-US" sz="1400" dirty="0">
                        <a:latin typeface="BIZ UDゴシック"/>
                        <a:ea typeface="BIZ UDゴシック"/>
                      </a:endParaRPr>
                    </a:p>
                    <a:p>
                      <a:pPr algn="l"/>
                      <a:r>
                        <a:rPr kumimoji="1" lang="ja-JP" altLang="en-US" sz="1400" dirty="0">
                          <a:latin typeface="BIZ UDゴシック"/>
                          <a:ea typeface="BIZ UDゴシック"/>
                        </a:rPr>
                        <a:t>　また、診断を機に、これまで使用していた蒸気暖房からヒートポンプ式空調機へ設備更新した。</a:t>
                      </a:r>
                      <a:endParaRPr kumimoji="1" lang="ja-JP" altLang="en-US" sz="1400" dirty="0">
                        <a:latin typeface="BIZ UDゴシック"/>
                        <a:ea typeface="BIZ UDゴシック"/>
                      </a:endParaRPr>
                    </a:p>
                    <a:p>
                      <a:pPr algn="ctr"/>
                      <a:endParaRPr kumimoji="1" lang="ja-JP" altLang="en-US" sz="1400" dirty="0">
                        <a:latin typeface="BIZ UDゴシック"/>
                        <a:ea typeface="BIZ UDゴシック"/>
                      </a:endParaRPr>
                    </a:p>
                  </a:txBody>
                  <a:tcPr anchor="ctr">
                    <a:solidFill>
                      <a:schemeClr val="accent1">
                        <a:lumMod val="20000"/>
                        <a:lumOff val="80000"/>
                      </a:schemeClr>
                    </a:solidFill>
                  </a:tcPr>
                </a:tc>
                <a:tc rowSpan="2">
                  <a:txBody>
                    <a:bodyPr/>
                    <a:lstStyle/>
                    <a:p>
                      <a:pPr algn="ctr"/>
                      <a:endParaRPr kumimoji="1" lang="ja-JP" altLang="en-US" dirty="0">
                        <a:latin typeface="BIZ UDゴシック"/>
                        <a:ea typeface="BIZ UDゴシック"/>
                      </a:endParaRPr>
                    </a:p>
                  </a:txBody>
                  <a:tcPr anchor="ctr">
                    <a:solidFill>
                      <a:schemeClr val="accent1">
                        <a:lumMod val="20000"/>
                        <a:lumOff val="80000"/>
                      </a:schemeClr>
                    </a:solidFill>
                  </a:tcPr>
                </a:tc>
              </a:tr>
              <a:tr h="1675434">
                <a:tc>
                  <a:txBody>
                    <a:bodyPr/>
                    <a:lstStyle/>
                    <a:p>
                      <a:pPr algn="ctr"/>
                      <a:r>
                        <a:rPr kumimoji="1" lang="ja-JP" altLang="en-US" sz="1400" dirty="0">
                          <a:solidFill>
                            <a:schemeClr val="tx1"/>
                          </a:solidFill>
                          <a:latin typeface="BIZ UDゴシック"/>
                          <a:ea typeface="BIZ UDゴシック"/>
                        </a:rPr>
                        <a:t>効果</a:t>
                      </a:r>
                      <a:endParaRPr kumimoji="1" lang="ja-JP" altLang="en-US" dirty="0">
                        <a:solidFill>
                          <a:schemeClr val="tx1"/>
                        </a:solidFill>
                        <a:latin typeface="BIZ UDゴシック"/>
                        <a:ea typeface="BIZ UDゴシック"/>
                      </a:endParaRPr>
                    </a:p>
                  </a:txBody>
                  <a:tcPr marL="91440" marR="91440" marT="45720" marB="45720" vert="wordArtVertRtl" anchor="ctr" anchorCtr="0">
                    <a:solidFill>
                      <a:schemeClr val="accent1">
                        <a:lumMod val="60000"/>
                        <a:lumOff val="40000"/>
                      </a:schemeClr>
                    </a:solidFill>
                  </a:tcPr>
                </a:tc>
                <a:tc>
                  <a:txBody>
                    <a:bodyPr/>
                    <a:lstStyle/>
                    <a:p>
                      <a:pPr algn="l"/>
                      <a:r>
                        <a:rPr kumimoji="1" lang="ja-JP" altLang="en-US" sz="1400" dirty="0">
                          <a:latin typeface="BIZ UDゴシック"/>
                          <a:ea typeface="BIZ UDゴシック"/>
                        </a:rPr>
                        <a:t>●空調設定温度の見直しにより、原油換算で15.0kL/年の省エネ効果、７００千円の金額削減見込み。</a:t>
                      </a:r>
                      <a:endParaRPr kumimoji="1" lang="ja-JP" altLang="en-US" sz="1400" dirty="0">
                        <a:latin typeface="BIZ UDゴシック"/>
                        <a:ea typeface="BIZ UDゴシック"/>
                      </a:endParaRPr>
                    </a:p>
                    <a:p>
                      <a:pPr algn="l"/>
                      <a:r>
                        <a:rPr kumimoji="1" lang="ja-JP" altLang="en-US" sz="1400" dirty="0">
                          <a:latin typeface="BIZ UDゴシック"/>
                          <a:ea typeface="BIZ UDゴシック"/>
                        </a:rPr>
                        <a:t>●ヒートポンプ式空調機（４ｋｗ）を導入し、原油換算で3.０kL/年の省エネ効果、２００千円/年の金額削減見込み。</a:t>
                      </a:r>
                      <a:endParaRPr kumimoji="1" lang="ja-JP" altLang="en-US" sz="1400" dirty="0">
                        <a:latin typeface="BIZ UDゴシック"/>
                        <a:ea typeface="BIZ UDゴシック"/>
                      </a:endParaRPr>
                    </a:p>
                    <a:p>
                      <a:pPr algn="ctr"/>
                      <a:endParaRPr kumimoji="1" lang="ja-JP" altLang="en-US" sz="1400" dirty="0">
                        <a:latin typeface="BIZ UDゴシック"/>
                        <a:ea typeface="BIZ UDゴシック"/>
                      </a:endParaRPr>
                    </a:p>
                  </a:txBody>
                  <a:tcPr anchor="ctr">
                    <a:solidFill>
                      <a:schemeClr val="accent1">
                        <a:lumMod val="20000"/>
                        <a:lumOff val="80000"/>
                      </a:schemeClr>
                    </a:solidFill>
                  </a:tcPr>
                </a:tc>
                <a:tc vMerge="1">
                  <a:txBody>
                    <a:bodyPr/>
                    <a:lstStyle/>
                    <a:p>
                      <a:pPr algn="ctr"/>
                      <a:endParaRPr kumimoji="1" lang="ja-JP" altLang="en-US" dirty="0">
                        <a:latin typeface="BIZ UDゴシック"/>
                        <a:ea typeface="BIZ UDゴシック"/>
                      </a:endParaRPr>
                    </a:p>
                  </a:txBody>
                  <a:tcPr anchor="ctr">
                    <a:solidFill>
                      <a:schemeClr val="accent5">
                        <a:lumMod val="20000"/>
                        <a:lumOff val="80000"/>
                      </a:schemeClr>
                    </a:solidFill>
                  </a:tcPr>
                </a:tc>
              </a:tr>
            </a:tbl>
          </a:graphicData>
        </a:graphic>
      </p:graphicFrame>
      <p:graphicFrame>
        <p:nvGraphicFramePr>
          <p:cNvPr id="1129" name="四角形 12"/>
          <p:cNvGraphicFramePr>
            <a:graphicFrameLocks noGrp="1"/>
          </p:cNvGraphicFramePr>
          <p:nvPr/>
        </p:nvGraphicFramePr>
        <p:xfrm>
          <a:off x="0" y="554612"/>
          <a:ext cx="8336999" cy="2153413"/>
        </p:xfrm>
        <a:graphic>
          <a:graphicData uri="http://schemas.openxmlformats.org/drawingml/2006/table">
            <a:tbl>
              <a:tblPr firstRow="0" bandRow="1">
                <a:tableStyleId>{5C22544A-7EE6-4342-B048-85BDC9FD1C3A}</a:tableStyleId>
              </a:tblPr>
              <a:tblGrid>
                <a:gridCol w="1606954"/>
                <a:gridCol w="2959092"/>
                <a:gridCol w="3770953"/>
              </a:tblGrid>
              <a:tr h="531557">
                <a:tc>
                  <a:txBody>
                    <a:bodyPr/>
                    <a:lstStyle/>
                    <a:p>
                      <a:pPr algn="ctr"/>
                      <a:r>
                        <a:rPr kumimoji="1" lang="ja-JP" altLang="en-US" sz="1400" dirty="0">
                          <a:solidFill>
                            <a:schemeClr val="tx1"/>
                          </a:solidFill>
                          <a:latin typeface="BIZ UDゴシック"/>
                          <a:ea typeface="BIZ UDゴシック"/>
                        </a:rPr>
                        <a:t>所在地</a:t>
                      </a:r>
                      <a:endParaRPr kumimoji="1" lang="ja-JP" altLang="en-US" dirty="0">
                        <a:latin typeface="BIZ UDゴシック"/>
                        <a:ea typeface="BIZ UDゴシック"/>
                      </a:endParaRPr>
                    </a:p>
                  </a:txBody>
                  <a:tcPr anchor="ctr">
                    <a:solidFill>
                      <a:schemeClr val="accent1">
                        <a:lumMod val="60000"/>
                        <a:lumOff val="40000"/>
                      </a:schemeClr>
                    </a:solidFill>
                  </a:tcPr>
                </a:tc>
                <a:tc>
                  <a:txBody>
                    <a:bodyPr/>
                    <a:lstStyle/>
                    <a:p>
                      <a:pPr algn="ctr"/>
                      <a:r>
                        <a:rPr kumimoji="1" lang="ja-JP" altLang="en-US" sz="1400" dirty="0">
                          <a:latin typeface="BIZ UDゴシック"/>
                          <a:ea typeface="BIZ UDゴシック"/>
                        </a:rPr>
                        <a:t>射水市新開発410番地１</a:t>
                      </a:r>
                      <a:endParaRPr kumimoji="1" lang="ja-JP" altLang="en-US" dirty="0">
                        <a:latin typeface="BIZ UDゴシック"/>
                        <a:ea typeface="BIZ UDゴシック"/>
                      </a:endParaRPr>
                    </a:p>
                  </a:txBody>
                  <a:tcPr anchor="ctr">
                    <a:solidFill>
                      <a:schemeClr val="accent1">
                        <a:lumMod val="20000"/>
                        <a:lumOff val="80000"/>
                      </a:schemeClr>
                    </a:solidFill>
                  </a:tcPr>
                </a:tc>
                <a:tc>
                  <a:txBody>
                    <a:bodyPr/>
                    <a:lstStyle/>
                    <a:p>
                      <a:pPr algn="ctr"/>
                      <a:r>
                        <a:rPr kumimoji="1" lang="ja-JP" altLang="en-US" sz="1400" dirty="0">
                          <a:solidFill>
                            <a:schemeClr val="tx1"/>
                          </a:solidFill>
                          <a:latin typeface="BIZ UDゴシック"/>
                          <a:ea typeface="BIZ UDゴシック"/>
                        </a:rPr>
                        <a:t>ＰＲ</a:t>
                      </a:r>
                      <a:endParaRPr kumimoji="1" lang="ja-JP" altLang="en-US" dirty="0">
                        <a:latin typeface="BIZ UDゴシック"/>
                        <a:ea typeface="BIZ UDゴシック"/>
                      </a:endParaRPr>
                    </a:p>
                  </a:txBody>
                  <a:tcPr anchor="ctr">
                    <a:solidFill>
                      <a:schemeClr val="accent1">
                        <a:lumMod val="60000"/>
                        <a:lumOff val="40000"/>
                      </a:schemeClr>
                    </a:solidFill>
                  </a:tcPr>
                </a:tc>
              </a:tr>
              <a:tr h="498680">
                <a:tc>
                  <a:txBody>
                    <a:bodyPr/>
                    <a:lstStyle/>
                    <a:p>
                      <a:pPr algn="ctr"/>
                      <a:r>
                        <a:rPr kumimoji="1" lang="ja-JP" altLang="en-US" sz="1400" dirty="0">
                          <a:solidFill>
                            <a:schemeClr val="tx1"/>
                          </a:solidFill>
                          <a:latin typeface="BIZ UDゴシック"/>
                          <a:ea typeface="BIZ UDゴシック"/>
                        </a:rPr>
                        <a:t>従業員数</a:t>
                      </a:r>
                      <a:endParaRPr kumimoji="1" lang="ja-JP" altLang="en-US" dirty="0">
                        <a:latin typeface="BIZ UDゴシック"/>
                        <a:ea typeface="BIZ UDゴシック"/>
                      </a:endParaRPr>
                    </a:p>
                  </a:txBody>
                  <a:tcPr anchor="ctr">
                    <a:solidFill>
                      <a:schemeClr val="accent1">
                        <a:lumMod val="60000"/>
                        <a:lumOff val="40000"/>
                      </a:schemeClr>
                    </a:solidFill>
                  </a:tcPr>
                </a:tc>
                <a:tc>
                  <a:txBody>
                    <a:bodyPr/>
                    <a:lstStyle/>
                    <a:p>
                      <a:pPr algn="ctr"/>
                      <a:r>
                        <a:rPr kumimoji="1" lang="ja-JP" altLang="en-US" sz="1400" dirty="0">
                          <a:latin typeface="BIZ UDゴシック"/>
                          <a:ea typeface="BIZ UDゴシック"/>
                        </a:rPr>
                        <a:t>５０人</a:t>
                      </a:r>
                      <a:endParaRPr kumimoji="1" lang="ja-JP" altLang="en-US" dirty="0">
                        <a:latin typeface="BIZ UDゴシック"/>
                        <a:ea typeface="BIZ UDゴシック"/>
                      </a:endParaRPr>
                    </a:p>
                  </a:txBody>
                  <a:tcPr anchor="ctr">
                    <a:solidFill>
                      <a:schemeClr val="accent1">
                        <a:lumMod val="20000"/>
                        <a:lumOff val="80000"/>
                      </a:schemeClr>
                    </a:solidFill>
                  </a:tcPr>
                </a:tc>
                <a:tc rowSpan="2">
                  <a:txBody>
                    <a:bodyPr/>
                    <a:lstStyle/>
                    <a:p>
                      <a:pPr algn="ctr"/>
                      <a:endParaRPr kumimoji="1" lang="ja-JP" altLang="en-US" sz="1400" dirty="0">
                        <a:latin typeface="BIZ UDゴシック"/>
                        <a:ea typeface="BIZ UDゴシック"/>
                      </a:endParaRPr>
                    </a:p>
                    <a:p>
                      <a:pPr algn="ctr"/>
                      <a:r>
                        <a:rPr kumimoji="1" lang="ja-JP" altLang="en-US" sz="1400" dirty="0">
                          <a:latin typeface="BIZ UDゴシック"/>
                          <a:ea typeface="BIZ UDゴシック"/>
                        </a:rPr>
                        <a:t>（自由記入または写真添付）</a:t>
                      </a:r>
                      <a:endParaRPr kumimoji="1" lang="ja-JP" altLang="en-US" sz="1100" dirty="0">
                        <a:latin typeface="BIZ UDゴシック"/>
                        <a:ea typeface="BIZ UDゴシック"/>
                      </a:endParaRPr>
                    </a:p>
                    <a:p>
                      <a:pPr algn="l"/>
                      <a:r>
                        <a:rPr kumimoji="1" lang="ja-JP" altLang="en-US" sz="1200" dirty="0">
                          <a:latin typeface="BIZ UDゴシック"/>
                          <a:ea typeface="BIZ UDゴシック"/>
                        </a:rPr>
                        <a:t>ゼロカーボンシティ</a:t>
                      </a:r>
                      <a:r>
                        <a:rPr kumimoji="1" lang="ja-JP" altLang="en-US" sz="1200" dirty="0">
                          <a:latin typeface="BIZ UDゴシック"/>
                          <a:ea typeface="BIZ UDゴシック"/>
                        </a:rPr>
                        <a:t>いみず実現</a:t>
                      </a:r>
                      <a:r>
                        <a:rPr kumimoji="1" lang="ja-JP" altLang="en-US" sz="1200" dirty="0">
                          <a:latin typeface="BIZ UDゴシック"/>
                          <a:ea typeface="BIZ UDゴシック"/>
                        </a:rPr>
                        <a:t>に向けた</a:t>
                      </a:r>
                      <a:r>
                        <a:rPr kumimoji="1" lang="ja-JP" altLang="en-US" sz="1200" dirty="0">
                          <a:latin typeface="BIZ UDゴシック"/>
                          <a:ea typeface="BIZ UDゴシック"/>
                        </a:rPr>
                        <a:t>意気込みなどを記入または</a:t>
                      </a:r>
                      <a:r>
                        <a:rPr kumimoji="1" lang="ja-JP" altLang="en-US" sz="1200" dirty="0">
                          <a:latin typeface="BIZ UDゴシック"/>
                          <a:ea typeface="BIZ UDゴシック"/>
                        </a:rPr>
                        <a:t>事業概要、活動内容がわかる写真を添付</a:t>
                      </a:r>
                      <a:endParaRPr kumimoji="1" lang="ja-JP" altLang="en-US" sz="1400" dirty="0">
                        <a:latin typeface="BIZ UDゴシック"/>
                        <a:ea typeface="BIZ UDゴシック"/>
                      </a:endParaRPr>
                    </a:p>
                    <a:p>
                      <a:pPr algn="ctr"/>
                      <a:endParaRPr kumimoji="1" lang="ja-JP" altLang="en-US" sz="1400" dirty="0">
                        <a:latin typeface="BIZ UDゴシック"/>
                        <a:ea typeface="BIZ UDゴシック"/>
                      </a:endParaRPr>
                    </a:p>
                  </a:txBody>
                  <a:tcPr anchor="ctr">
                    <a:solidFill>
                      <a:schemeClr val="accent1">
                        <a:lumMod val="20000"/>
                        <a:lumOff val="80000"/>
                      </a:schemeClr>
                    </a:solidFill>
                  </a:tcPr>
                </a:tc>
              </a:tr>
              <a:tr h="1123176">
                <a:tc>
                  <a:txBody>
                    <a:bodyPr/>
                    <a:lstStyle/>
                    <a:p>
                      <a:pPr algn="ctr"/>
                      <a:endParaRPr kumimoji="1" lang="ja-JP" altLang="en-US" sz="1400" dirty="0">
                        <a:solidFill>
                          <a:schemeClr val="tx1"/>
                        </a:solidFill>
                        <a:latin typeface="BIZ UDゴシック"/>
                        <a:ea typeface="BIZ UDゴシック"/>
                      </a:endParaRPr>
                    </a:p>
                    <a:p>
                      <a:pPr algn="ctr"/>
                      <a:r>
                        <a:rPr kumimoji="1" lang="ja-JP" altLang="en-US" sz="1400" dirty="0">
                          <a:solidFill>
                            <a:schemeClr val="tx1"/>
                          </a:solidFill>
                          <a:latin typeface="BIZ UDゴシック"/>
                          <a:ea typeface="BIZ UDゴシック"/>
                        </a:rPr>
                        <a:t>事業概要</a:t>
                      </a:r>
                      <a:endParaRPr kumimoji="1" lang="ja-JP" altLang="en-US" sz="1400" dirty="0">
                        <a:solidFill>
                          <a:schemeClr val="tx1"/>
                        </a:solidFill>
                        <a:latin typeface="BIZ UDゴシック"/>
                        <a:ea typeface="BIZ UDゴシック"/>
                      </a:endParaRPr>
                    </a:p>
                    <a:p>
                      <a:pPr algn="ctr"/>
                      <a:r>
                        <a:rPr kumimoji="1" lang="ja-JP" altLang="en-US" sz="1400" dirty="0">
                          <a:solidFill>
                            <a:schemeClr val="tx1"/>
                          </a:solidFill>
                          <a:latin typeface="BIZ UDゴシック"/>
                          <a:ea typeface="BIZ UDゴシック"/>
                        </a:rPr>
                        <a:t>活動</a:t>
                      </a:r>
                      <a:r>
                        <a:rPr kumimoji="1" lang="ja-JP" altLang="en-US" sz="1400" dirty="0">
                          <a:solidFill>
                            <a:schemeClr val="tx1"/>
                          </a:solidFill>
                          <a:latin typeface="BIZ UDゴシック"/>
                          <a:ea typeface="BIZ UDゴシック"/>
                        </a:rPr>
                        <a:t>内容</a:t>
                      </a:r>
                      <a:endParaRPr kumimoji="1" lang="ja-JP" altLang="en-US" sz="1400" dirty="0">
                        <a:solidFill>
                          <a:schemeClr val="tx1"/>
                        </a:solidFill>
                        <a:latin typeface="BIZ UDゴシック"/>
                        <a:ea typeface="BIZ UDゴシック"/>
                      </a:endParaRPr>
                    </a:p>
                    <a:p>
                      <a:pPr algn="ctr"/>
                      <a:endParaRPr kumimoji="1" lang="ja-JP" altLang="en-US" dirty="0">
                        <a:latin typeface="BIZ UDゴシック"/>
                        <a:ea typeface="BIZ UDゴシック"/>
                      </a:endParaRPr>
                    </a:p>
                  </a:txBody>
                  <a:tcPr anchor="ctr">
                    <a:solidFill>
                      <a:schemeClr val="accent1">
                        <a:lumMod val="60000"/>
                        <a:lumOff val="40000"/>
                      </a:schemeClr>
                    </a:solidFill>
                  </a:tcPr>
                </a:tc>
                <a:tc>
                  <a:txBody>
                    <a:bodyPr/>
                    <a:lstStyle/>
                    <a:p>
                      <a:pPr algn="ctr"/>
                      <a:r>
                        <a:rPr kumimoji="1" lang="ja-JP" altLang="en-US" dirty="0">
                          <a:latin typeface="BIZ UDゴシック"/>
                          <a:ea typeface="BIZ UDゴシック"/>
                        </a:rPr>
                        <a:t>製造業</a:t>
                      </a:r>
                      <a:endParaRPr kumimoji="1" lang="ja-JP" altLang="en-US" dirty="0">
                        <a:latin typeface="BIZ UDゴシック"/>
                        <a:ea typeface="BIZ UDゴシック"/>
                      </a:endParaRPr>
                    </a:p>
                  </a:txBody>
                  <a:tcPr anchor="ctr">
                    <a:solidFill>
                      <a:schemeClr val="accent1">
                        <a:lumMod val="20000"/>
                        <a:lumOff val="80000"/>
                      </a:schemeClr>
                    </a:solidFill>
                  </a:tcPr>
                </a:tc>
                <a:tc vMerge="1">
                  <a:txBody>
                    <a:bodyPr/>
                    <a:lstStyle/>
                    <a:p>
                      <a:pPr algn="ctr"/>
                      <a:endParaRPr kumimoji="1" lang="ja-JP" altLang="en-US" dirty="0">
                        <a:latin typeface="BIZ UDゴシック"/>
                        <a:ea typeface="BIZ UDゴシック"/>
                      </a:endParaRPr>
                    </a:p>
                  </a:txBody>
                  <a:tcPr>
                    <a:solidFill>
                      <a:schemeClr val="accent1">
                        <a:lumMod val="20000"/>
                        <a:lumOff val="80000"/>
                      </a:schemeClr>
                    </a:solidFill>
                  </a:tcPr>
                </a:tc>
              </a:tr>
            </a:tbl>
          </a:graphicData>
        </a:graphic>
      </p:graphicFrame>
      <p:graphicFrame>
        <p:nvGraphicFramePr>
          <p:cNvPr id="1130" name="四角形 13"/>
          <p:cNvGraphicFramePr>
            <a:graphicFrameLocks noGrp="1"/>
          </p:cNvGraphicFramePr>
          <p:nvPr/>
        </p:nvGraphicFramePr>
        <p:xfrm>
          <a:off x="0" y="0"/>
          <a:ext cx="9905986" cy="554612"/>
        </p:xfrm>
        <a:graphic>
          <a:graphicData uri="http://schemas.openxmlformats.org/drawingml/2006/table">
            <a:tbl>
              <a:tblPr firstRow="1" bandRow="1">
                <a:tableStyleId>{5C22544A-7EE6-4342-B048-85BDC9FD1C3A}</a:tableStyleId>
              </a:tblPr>
              <a:tblGrid>
                <a:gridCol w="9905986"/>
              </a:tblGrid>
              <a:tr h="554612">
                <a:tc>
                  <a:txBody>
                    <a:bodyPr/>
                    <a:lstStyle/>
                    <a:p>
                      <a:pPr algn="ctr"/>
                      <a:r>
                        <a:rPr kumimoji="1" lang="ja-JP" altLang="en-US" dirty="0">
                          <a:latin typeface="BIZ UDゴシック"/>
                          <a:ea typeface="BIZ UDゴシック"/>
                        </a:rPr>
                        <a:t>〇〇製造株式会社</a:t>
                      </a:r>
                      <a:endParaRPr kumimoji="1" lang="ja-JP" altLang="en-US" dirty="0">
                        <a:latin typeface="BIZ UDゴシック"/>
                        <a:ea typeface="BIZ UDゴシック"/>
                      </a:endParaRPr>
                    </a:p>
                  </a:txBody>
                  <a:tcPr anchor="ctr">
                    <a:solidFill>
                      <a:schemeClr val="accent1">
                        <a:lumMod val="75000"/>
                      </a:schemeClr>
                    </a:solidFill>
                  </a:tcPr>
                </a:tc>
              </a:tr>
            </a:tbl>
          </a:graphicData>
        </a:graphic>
      </p:graphicFrame>
      <p:sp>
        <p:nvSpPr>
          <p:cNvPr id="1131" name="テキスト 18"/>
          <p:cNvSpPr txBox="1"/>
          <p:nvPr/>
        </p:nvSpPr>
        <p:spPr>
          <a:xfrm>
            <a:off x="0" y="1200"/>
            <a:ext cx="2243034" cy="276106"/>
          </a:xfrm>
          <a:prstGeom prst="rect">
            <a:avLst/>
          </a:prstGeom>
        </p:spPr>
        <p:txBody>
          <a:bodyPr wrap="square">
            <a:spAutoFit/>
          </a:bodyPr>
          <a:p>
            <a:pPr>
              <a:defRPr lang="ja-JP" altLang="en-US"/>
            </a:pPr>
            <a:r>
              <a:rPr lang="ja-JP" altLang="en-US" sz="1200">
                <a:solidFill>
                  <a:schemeClr val="bg1"/>
                </a:solidFill>
                <a:latin typeface="BIZ UDゴシック"/>
                <a:ea typeface="BIZ UDゴシック"/>
              </a:rPr>
              <a:t>様式第２号（第５条関係）</a:t>
            </a:r>
            <a:endParaRPr lang="ja-JP" altLang="en-US">
              <a:solidFill>
                <a:schemeClr val="bg1"/>
              </a:solidFill>
              <a:latin typeface="BIZ UDゴシック"/>
              <a:ea typeface="BIZ UDゴシック"/>
            </a:endParaRPr>
          </a:p>
        </p:txBody>
      </p:sp>
      <p:pic>
        <p:nvPicPr>
          <p:cNvPr id="1132" name="図 35"/>
          <p:cNvPicPr>
            <a:picLocks noChangeAspect="1"/>
          </p:cNvPicPr>
          <p:nvPr/>
        </p:nvPicPr>
        <p:blipFill>
          <a:blip r:embed="rId2"/>
          <a:stretch>
            <a:fillRect/>
          </a:stretch>
        </p:blipFill>
        <p:spPr>
          <a:xfrm>
            <a:off x="5457000" y="3324223"/>
            <a:ext cx="3533775" cy="35337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grpSp>
        <p:nvGrpSpPr>
          <p:cNvPr id="1134" name="グループ 13"/>
          <p:cNvGrpSpPr/>
          <p:nvPr/>
        </p:nvGrpSpPr>
        <p:grpSpPr>
          <a:xfrm>
            <a:off x="8334375" y="549000"/>
            <a:ext cx="1569001" cy="2227359"/>
            <a:chOff x="8334375" y="553641"/>
            <a:chExt cx="1569001" cy="2227359"/>
          </a:xfrm>
        </p:grpSpPr>
        <p:sp>
          <p:nvSpPr>
            <p:cNvPr id="1135" name="四角形 11"/>
            <p:cNvSpPr/>
            <p:nvPr/>
          </p:nvSpPr>
          <p:spPr>
            <a:xfrm>
              <a:off x="8334375" y="553641"/>
              <a:ext cx="1569001" cy="2082386"/>
            </a:xfrm>
            <a:prstGeom prst="rect">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pic>
          <p:nvPicPr>
            <p:cNvPr id="1136" name="図 12"/>
            <p:cNvPicPr>
              <a:picLocks noChangeAspect="1"/>
            </p:cNvPicPr>
            <p:nvPr/>
          </p:nvPicPr>
          <p:blipFill>
            <a:blip r:embed="rId1"/>
            <a:stretch>
              <a:fillRect/>
            </a:stretch>
          </p:blipFill>
          <p:spPr>
            <a:xfrm>
              <a:off x="8460843" y="600250"/>
              <a:ext cx="1367417" cy="2180750"/>
            </a:xfrm>
            <a:prstGeom prst="rect">
              <a:avLst/>
            </a:prstGeom>
          </p:spPr>
        </p:pic>
      </p:grpSp>
      <p:graphicFrame>
        <p:nvGraphicFramePr>
          <p:cNvPr id="1137" name="四角形 66"/>
          <p:cNvGraphicFramePr>
            <a:graphicFrameLocks noGrp="1"/>
          </p:cNvGraphicFramePr>
          <p:nvPr/>
        </p:nvGraphicFramePr>
        <p:xfrm>
          <a:off x="0" y="2735580"/>
          <a:ext cx="9905983" cy="4122418"/>
        </p:xfrm>
        <a:graphic>
          <a:graphicData uri="http://schemas.openxmlformats.org/drawingml/2006/table">
            <a:tbl>
              <a:tblPr firstRow="1" bandRow="1">
                <a:tableStyleId>{5C22544A-7EE6-4342-B048-85BDC9FD1C3A}</a:tableStyleId>
              </a:tblPr>
              <a:tblGrid>
                <a:gridCol w="440531"/>
                <a:gridCol w="4120080"/>
                <a:gridCol w="5345377"/>
              </a:tblGrid>
              <a:tr h="546215">
                <a:tc gridSpan="3">
                  <a:txBody>
                    <a:bodyPr/>
                    <a:lstStyle/>
                    <a:p>
                      <a:pPr algn="ctr"/>
                      <a:r>
                        <a:rPr kumimoji="1" lang="ja-JP" altLang="en-US" dirty="0">
                          <a:latin typeface="BIZ UDゴシック"/>
                          <a:ea typeface="BIZ UDゴシック"/>
                        </a:rPr>
                        <a:t>県産材の地産地消</a:t>
                      </a:r>
                      <a:endParaRPr kumimoji="1" lang="ja-JP" altLang="en-US" dirty="0">
                        <a:latin typeface="BIZ UDゴシック"/>
                        <a:ea typeface="BIZ UDゴシック"/>
                      </a:endParaRPr>
                    </a:p>
                  </a:txBody>
                  <a:tcPr anchor="ctr">
                    <a:solidFill>
                      <a:schemeClr val="accent1">
                        <a:lumMod val="75000"/>
                      </a:schemeClr>
                    </a:solidFill>
                  </a:tcPr>
                </a:tc>
                <a:tc hMerge="1">
                  <a:txBody>
                    <a:bodyPr/>
                    <a:lstStyle/>
                    <a:p>
                      <a:endParaRPr kumimoji="1" lang="ja-JP" altLang="en-US" dirty="0">
                        <a:latin typeface="BIZ UDゴシック"/>
                        <a:ea typeface="BIZ UDゴシック"/>
                      </a:endParaRPr>
                    </a:p>
                  </a:txBody>
                  <a:tcPr/>
                </a:tc>
                <a:tc hMerge="1">
                  <a:txBody>
                    <a:bodyPr/>
                    <a:lstStyle/>
                    <a:p>
                      <a:endParaRPr kumimoji="1" lang="ja-JP" altLang="en-US" dirty="0">
                        <a:latin typeface="BIZ UDゴシック"/>
                        <a:ea typeface="BIZ UDゴシック"/>
                      </a:endParaRPr>
                    </a:p>
                  </a:txBody>
                  <a:tcPr/>
                </a:tc>
              </a:tr>
              <a:tr h="1900769">
                <a:tc>
                  <a:txBody>
                    <a:bodyPr/>
                    <a:lstStyle/>
                    <a:p>
                      <a:pPr algn="ctr"/>
                      <a:r>
                        <a:rPr kumimoji="1" lang="ja-JP" altLang="en-US" sz="1400" dirty="0">
                          <a:solidFill>
                            <a:schemeClr val="tx1"/>
                          </a:solidFill>
                          <a:latin typeface="BIZ UDゴシック"/>
                          <a:ea typeface="BIZ UDゴシック"/>
                        </a:rPr>
                        <a:t>内容 ・ 目的</a:t>
                      </a:r>
                      <a:endParaRPr kumimoji="1" lang="ja-JP" altLang="en-US" dirty="0">
                        <a:solidFill>
                          <a:schemeClr val="tx1"/>
                        </a:solidFill>
                        <a:latin typeface="BIZ UDゴシック"/>
                        <a:ea typeface="BIZ UDゴシック"/>
                      </a:endParaRPr>
                    </a:p>
                  </a:txBody>
                  <a:tcPr marL="91440" marR="91440" marT="45720" marB="45720" vert="eaVert" anchor="ctr" anchorCtr="0">
                    <a:solidFill>
                      <a:schemeClr val="accent1">
                        <a:lumMod val="60000"/>
                        <a:lumOff val="40000"/>
                      </a:schemeClr>
                    </a:solidFill>
                  </a:tcPr>
                </a:tc>
                <a:tc>
                  <a:txBody>
                    <a:bodyPr/>
                    <a:lstStyle/>
                    <a:p>
                      <a:pPr algn="l"/>
                      <a:r>
                        <a:rPr kumimoji="1" lang="ja-JP" altLang="en-US" sz="1400" dirty="0">
                          <a:latin typeface="BIZ UDゴシック"/>
                          <a:ea typeface="BIZ UDゴシック"/>
                        </a:rPr>
                        <a:t>　自社の建設プロジェクトにおいて県産材を活用したり、地域の方々と協力してスギやヒノキなどの植林活動を積極的に行い、富山県の「CO2吸収・固定量認証制度」のCO2吸収・固定量の認証を受けました。自社が取り組む地球温暖化対策への貢献を「見える化」し、広く周知することを目的としています。</a:t>
                      </a:r>
                      <a:endParaRPr kumimoji="1" lang="ja-JP" altLang="en-US" sz="1400" dirty="0">
                        <a:latin typeface="BIZ UDゴシック"/>
                        <a:ea typeface="BIZ UDゴシック"/>
                      </a:endParaRPr>
                    </a:p>
                  </a:txBody>
                  <a:tcPr anchor="ctr">
                    <a:solidFill>
                      <a:schemeClr val="accent1">
                        <a:lumMod val="20000"/>
                        <a:lumOff val="80000"/>
                      </a:schemeClr>
                    </a:solidFill>
                  </a:tcPr>
                </a:tc>
                <a:tc rowSpan="2">
                  <a:txBody>
                    <a:bodyPr/>
                    <a:lstStyle/>
                    <a:p>
                      <a:pPr algn="ctr"/>
                      <a:endParaRPr kumimoji="1" lang="ja-JP" altLang="en-US" dirty="0">
                        <a:latin typeface="BIZ UDゴシック"/>
                        <a:ea typeface="BIZ UDゴシック"/>
                      </a:endParaRPr>
                    </a:p>
                  </a:txBody>
                  <a:tcPr anchor="ctr">
                    <a:solidFill>
                      <a:schemeClr val="accent1">
                        <a:lumMod val="20000"/>
                        <a:lumOff val="80000"/>
                      </a:schemeClr>
                    </a:solidFill>
                  </a:tcPr>
                </a:tc>
              </a:tr>
              <a:tr h="1675434">
                <a:tc>
                  <a:txBody>
                    <a:bodyPr/>
                    <a:lstStyle/>
                    <a:p>
                      <a:pPr algn="ctr"/>
                      <a:r>
                        <a:rPr kumimoji="1" lang="ja-JP" altLang="en-US" sz="1400" dirty="0">
                          <a:solidFill>
                            <a:schemeClr val="tx1"/>
                          </a:solidFill>
                          <a:latin typeface="BIZ UDゴシック"/>
                          <a:ea typeface="BIZ UDゴシック"/>
                        </a:rPr>
                        <a:t>効果</a:t>
                      </a:r>
                      <a:endParaRPr kumimoji="1" lang="ja-JP" altLang="en-US" dirty="0">
                        <a:solidFill>
                          <a:schemeClr val="tx1"/>
                        </a:solidFill>
                        <a:latin typeface="BIZ UDゴシック"/>
                        <a:ea typeface="BIZ UDゴシック"/>
                      </a:endParaRPr>
                    </a:p>
                  </a:txBody>
                  <a:tcPr marL="91440" marR="91440" marT="45720" marB="45720" vert="wordArtVertRtl" anchor="ctr" anchorCtr="0">
                    <a:solidFill>
                      <a:schemeClr val="accent1">
                        <a:lumMod val="60000"/>
                        <a:lumOff val="40000"/>
                      </a:schemeClr>
                    </a:solidFill>
                  </a:tcPr>
                </a:tc>
                <a:tc>
                  <a:txBody>
                    <a:bodyPr/>
                    <a:lstStyle/>
                    <a:p>
                      <a:pPr algn="l"/>
                      <a:r>
                        <a:rPr kumimoji="1" lang="ja-JP" altLang="en-US" sz="1400" dirty="0">
                          <a:latin typeface="BIZ UDゴシック"/>
                          <a:ea typeface="BIZ UDゴシック"/>
                        </a:rPr>
                        <a:t>　0.2haの活動面積に植樹し、CO２吸収量0.6t-CO2/年の認証を受けた。また、新たに支店を建設する際に５㎥の県産材を活用し、CO2固定量4t-CO2の認証を受けた。</a:t>
                      </a:r>
                      <a:endParaRPr kumimoji="1" lang="ja-JP" altLang="en-US" sz="1400" dirty="0">
                        <a:latin typeface="BIZ UDゴシック"/>
                        <a:ea typeface="BIZ UDゴシック"/>
                      </a:endParaRPr>
                    </a:p>
                  </a:txBody>
                  <a:tcPr anchor="ctr">
                    <a:solidFill>
                      <a:schemeClr val="accent1">
                        <a:lumMod val="20000"/>
                        <a:lumOff val="80000"/>
                      </a:schemeClr>
                    </a:solidFill>
                  </a:tcPr>
                </a:tc>
                <a:tc vMerge="1">
                  <a:txBody>
                    <a:bodyPr/>
                    <a:lstStyle/>
                    <a:p>
                      <a:pPr algn="ctr"/>
                      <a:endParaRPr kumimoji="1" lang="ja-JP" altLang="en-US" dirty="0">
                        <a:latin typeface="BIZ UDゴシック"/>
                        <a:ea typeface="BIZ UDゴシック"/>
                      </a:endParaRPr>
                    </a:p>
                  </a:txBody>
                  <a:tcPr anchor="ctr">
                    <a:solidFill>
                      <a:schemeClr val="accent5">
                        <a:lumMod val="20000"/>
                        <a:lumOff val="80000"/>
                      </a:schemeClr>
                    </a:solidFill>
                  </a:tcPr>
                </a:tc>
              </a:tr>
            </a:tbl>
          </a:graphicData>
        </a:graphic>
      </p:graphicFrame>
      <p:graphicFrame>
        <p:nvGraphicFramePr>
          <p:cNvPr id="1138" name="四角形 12"/>
          <p:cNvGraphicFramePr>
            <a:graphicFrameLocks noGrp="1"/>
          </p:cNvGraphicFramePr>
          <p:nvPr/>
        </p:nvGraphicFramePr>
        <p:xfrm>
          <a:off x="0" y="554612"/>
          <a:ext cx="8336999" cy="2153413"/>
        </p:xfrm>
        <a:graphic>
          <a:graphicData uri="http://schemas.openxmlformats.org/drawingml/2006/table">
            <a:tbl>
              <a:tblPr firstRow="0" bandRow="1">
                <a:tableStyleId>{5C22544A-7EE6-4342-B048-85BDC9FD1C3A}</a:tableStyleId>
              </a:tblPr>
              <a:tblGrid>
                <a:gridCol w="1606954"/>
                <a:gridCol w="2959092"/>
                <a:gridCol w="3770953"/>
              </a:tblGrid>
              <a:tr h="531557">
                <a:tc>
                  <a:txBody>
                    <a:bodyPr/>
                    <a:lstStyle/>
                    <a:p>
                      <a:pPr algn="ctr"/>
                      <a:r>
                        <a:rPr kumimoji="1" lang="ja-JP" altLang="en-US" sz="1400" dirty="0">
                          <a:solidFill>
                            <a:schemeClr val="tx1"/>
                          </a:solidFill>
                          <a:latin typeface="BIZ UDゴシック"/>
                          <a:ea typeface="BIZ UDゴシック"/>
                        </a:rPr>
                        <a:t>所在地</a:t>
                      </a:r>
                      <a:endParaRPr kumimoji="1" lang="ja-JP" altLang="en-US" dirty="0">
                        <a:latin typeface="BIZ UDゴシック"/>
                        <a:ea typeface="BIZ UDゴシック"/>
                      </a:endParaRPr>
                    </a:p>
                  </a:txBody>
                  <a:tcPr anchor="ctr">
                    <a:solidFill>
                      <a:schemeClr val="accent1">
                        <a:lumMod val="60000"/>
                        <a:lumOff val="40000"/>
                      </a:schemeClr>
                    </a:solidFill>
                  </a:tcPr>
                </a:tc>
                <a:tc>
                  <a:txBody>
                    <a:bodyPr/>
                    <a:lstStyle/>
                    <a:p>
                      <a:pPr algn="ctr"/>
                      <a:r>
                        <a:rPr kumimoji="1" lang="ja-JP" altLang="en-US" sz="1400" dirty="0">
                          <a:latin typeface="BIZ UDゴシック"/>
                          <a:ea typeface="BIZ UDゴシック"/>
                        </a:rPr>
                        <a:t>射水市新開発410番地１</a:t>
                      </a:r>
                      <a:endParaRPr kumimoji="1" lang="ja-JP" altLang="en-US" dirty="0">
                        <a:latin typeface="BIZ UDゴシック"/>
                        <a:ea typeface="BIZ UDゴシック"/>
                      </a:endParaRPr>
                    </a:p>
                  </a:txBody>
                  <a:tcPr anchor="ctr">
                    <a:solidFill>
                      <a:schemeClr val="accent1">
                        <a:lumMod val="20000"/>
                        <a:lumOff val="80000"/>
                      </a:schemeClr>
                    </a:solidFill>
                  </a:tcPr>
                </a:tc>
                <a:tc>
                  <a:txBody>
                    <a:bodyPr/>
                    <a:lstStyle/>
                    <a:p>
                      <a:pPr algn="ctr"/>
                      <a:r>
                        <a:rPr kumimoji="1" lang="ja-JP" altLang="en-US" sz="1400" dirty="0">
                          <a:latin typeface="BIZ UDゴシック"/>
                          <a:ea typeface="BIZ UDゴシック"/>
                        </a:rPr>
                        <a:t>ＰＲ</a:t>
                      </a:r>
                      <a:endParaRPr kumimoji="1" lang="ja-JP" altLang="en-US" dirty="0">
                        <a:latin typeface="BIZ UDゴシック"/>
                        <a:ea typeface="BIZ UDゴシック"/>
                      </a:endParaRPr>
                    </a:p>
                  </a:txBody>
                  <a:tcPr anchor="ctr">
                    <a:solidFill>
                      <a:schemeClr val="accent1">
                        <a:lumMod val="60000"/>
                        <a:lumOff val="40000"/>
                      </a:schemeClr>
                    </a:solidFill>
                  </a:tcPr>
                </a:tc>
              </a:tr>
              <a:tr h="498680">
                <a:tc>
                  <a:txBody>
                    <a:bodyPr/>
                    <a:lstStyle/>
                    <a:p>
                      <a:pPr algn="ctr"/>
                      <a:r>
                        <a:rPr kumimoji="1" lang="ja-JP" altLang="en-US" sz="1400" dirty="0">
                          <a:solidFill>
                            <a:schemeClr val="tx1"/>
                          </a:solidFill>
                          <a:latin typeface="BIZ UDゴシック"/>
                          <a:ea typeface="BIZ UDゴシック"/>
                        </a:rPr>
                        <a:t>従業員数</a:t>
                      </a:r>
                      <a:endParaRPr kumimoji="1" lang="ja-JP" altLang="en-US" dirty="0">
                        <a:latin typeface="BIZ UDゴシック"/>
                        <a:ea typeface="BIZ UDゴシック"/>
                      </a:endParaRPr>
                    </a:p>
                  </a:txBody>
                  <a:tcPr anchor="ctr">
                    <a:solidFill>
                      <a:schemeClr val="accent1">
                        <a:lumMod val="60000"/>
                        <a:lumOff val="40000"/>
                      </a:schemeClr>
                    </a:solidFill>
                  </a:tcPr>
                </a:tc>
                <a:tc>
                  <a:txBody>
                    <a:bodyPr/>
                    <a:lstStyle/>
                    <a:p>
                      <a:pPr algn="ctr"/>
                      <a:r>
                        <a:rPr kumimoji="1" lang="ja-JP" altLang="en-US" sz="1400" dirty="0">
                          <a:latin typeface="BIZ UDゴシック"/>
                          <a:ea typeface="BIZ UDゴシック"/>
                        </a:rPr>
                        <a:t>１００人</a:t>
                      </a:r>
                      <a:endParaRPr kumimoji="1" lang="ja-JP" altLang="en-US" dirty="0">
                        <a:latin typeface="BIZ UDゴシック"/>
                        <a:ea typeface="BIZ UDゴシック"/>
                      </a:endParaRPr>
                    </a:p>
                  </a:txBody>
                  <a:tcPr anchor="ctr">
                    <a:solidFill>
                      <a:schemeClr val="accent1">
                        <a:lumMod val="20000"/>
                        <a:lumOff val="80000"/>
                      </a:schemeClr>
                    </a:solidFill>
                  </a:tcPr>
                </a:tc>
                <a:tc rowSpan="2">
                  <a:txBody>
                    <a:bodyPr/>
                    <a:lstStyle/>
                    <a:p>
                      <a:pPr algn="ctr"/>
                      <a:endParaRPr kumimoji="1" lang="ja-JP" altLang="en-US" sz="1400" dirty="0">
                        <a:latin typeface="BIZ UDゴシック"/>
                        <a:ea typeface="BIZ UDゴシック"/>
                      </a:endParaRPr>
                    </a:p>
                    <a:p>
                      <a:pPr algn="ctr"/>
                      <a:r>
                        <a:rPr kumimoji="1" lang="ja-JP" altLang="en-US" sz="1400" dirty="0">
                          <a:latin typeface="BIZ UDゴシック"/>
                          <a:ea typeface="BIZ UDゴシック"/>
                        </a:rPr>
                        <a:t>（自由記入または写真添付）</a:t>
                      </a:r>
                      <a:endParaRPr kumimoji="1" lang="ja-JP" altLang="en-US" sz="1100" dirty="0">
                        <a:latin typeface="BIZ UDゴシック"/>
                        <a:ea typeface="BIZ UDゴシック"/>
                      </a:endParaRPr>
                    </a:p>
                    <a:p>
                      <a:pPr algn="l"/>
                      <a:r>
                        <a:rPr kumimoji="1" lang="ja-JP" altLang="en-US" sz="1200" dirty="0">
                          <a:latin typeface="BIZ UDゴシック"/>
                          <a:ea typeface="BIZ UDゴシック"/>
                        </a:rPr>
                        <a:t>ゼロカーボンシティ</a:t>
                      </a:r>
                      <a:r>
                        <a:rPr kumimoji="1" lang="ja-JP" altLang="en-US" sz="1200" dirty="0">
                          <a:latin typeface="BIZ UDゴシック"/>
                          <a:ea typeface="BIZ UDゴシック"/>
                        </a:rPr>
                        <a:t>いみず実現</a:t>
                      </a:r>
                      <a:r>
                        <a:rPr kumimoji="1" lang="ja-JP" altLang="en-US" sz="1200" dirty="0">
                          <a:latin typeface="BIZ UDゴシック"/>
                          <a:ea typeface="BIZ UDゴシック"/>
                        </a:rPr>
                        <a:t>に向けた</a:t>
                      </a:r>
                      <a:r>
                        <a:rPr kumimoji="1" lang="ja-JP" altLang="en-US" sz="1200" dirty="0">
                          <a:latin typeface="BIZ UDゴシック"/>
                          <a:ea typeface="BIZ UDゴシック"/>
                        </a:rPr>
                        <a:t>意気込みなどを記入または</a:t>
                      </a:r>
                      <a:r>
                        <a:rPr kumimoji="1" lang="ja-JP" altLang="en-US" sz="1200" dirty="0">
                          <a:latin typeface="BIZ UDゴシック"/>
                          <a:ea typeface="BIZ UDゴシック"/>
                        </a:rPr>
                        <a:t>事業概要、活動内容がわかる写真を添付</a:t>
                      </a:r>
                      <a:endParaRPr kumimoji="1" lang="ja-JP" altLang="en-US" sz="1400" dirty="0">
                        <a:latin typeface="BIZ UDゴシック"/>
                        <a:ea typeface="BIZ UDゴシック"/>
                      </a:endParaRPr>
                    </a:p>
                    <a:p>
                      <a:pPr algn="ctr"/>
                      <a:endParaRPr kumimoji="1" lang="ja-JP" altLang="en-US" sz="1400" dirty="0">
                        <a:latin typeface="BIZ UDゴシック"/>
                        <a:ea typeface="BIZ UDゴシック"/>
                      </a:endParaRPr>
                    </a:p>
                  </a:txBody>
                  <a:tcPr anchor="ctr">
                    <a:solidFill>
                      <a:schemeClr val="accent1">
                        <a:lumMod val="20000"/>
                        <a:lumOff val="80000"/>
                      </a:schemeClr>
                    </a:solidFill>
                  </a:tcPr>
                </a:tc>
              </a:tr>
              <a:tr h="1123176">
                <a:tc>
                  <a:txBody>
                    <a:bodyPr/>
                    <a:lstStyle/>
                    <a:p>
                      <a:pPr algn="ctr"/>
                      <a:endParaRPr kumimoji="1" lang="ja-JP" altLang="en-US" sz="1400" dirty="0">
                        <a:solidFill>
                          <a:schemeClr val="tx1"/>
                        </a:solidFill>
                        <a:latin typeface="BIZ UDゴシック"/>
                        <a:ea typeface="BIZ UDゴシック"/>
                      </a:endParaRPr>
                    </a:p>
                    <a:p>
                      <a:pPr algn="ctr"/>
                      <a:r>
                        <a:rPr kumimoji="1" lang="ja-JP" altLang="en-US" sz="1400" dirty="0">
                          <a:solidFill>
                            <a:schemeClr val="tx1"/>
                          </a:solidFill>
                          <a:latin typeface="BIZ UDゴシック"/>
                          <a:ea typeface="BIZ UDゴシック"/>
                        </a:rPr>
                        <a:t>事業概要</a:t>
                      </a:r>
                      <a:endParaRPr kumimoji="1" lang="ja-JP" altLang="en-US" sz="1400" dirty="0">
                        <a:solidFill>
                          <a:schemeClr val="tx1"/>
                        </a:solidFill>
                        <a:latin typeface="BIZ UDゴシック"/>
                        <a:ea typeface="BIZ UDゴシック"/>
                      </a:endParaRPr>
                    </a:p>
                    <a:p>
                      <a:pPr algn="ctr"/>
                      <a:r>
                        <a:rPr kumimoji="1" lang="ja-JP" altLang="en-US" sz="1400" dirty="0">
                          <a:solidFill>
                            <a:schemeClr val="tx1"/>
                          </a:solidFill>
                          <a:latin typeface="BIZ UDゴシック"/>
                          <a:ea typeface="BIZ UDゴシック"/>
                        </a:rPr>
                        <a:t>活動</a:t>
                      </a:r>
                      <a:r>
                        <a:rPr kumimoji="1" lang="ja-JP" altLang="en-US" sz="1400" dirty="0">
                          <a:solidFill>
                            <a:schemeClr val="tx1"/>
                          </a:solidFill>
                          <a:latin typeface="BIZ UDゴシック"/>
                          <a:ea typeface="BIZ UDゴシック"/>
                        </a:rPr>
                        <a:t>内容</a:t>
                      </a:r>
                      <a:endParaRPr kumimoji="1" lang="ja-JP" altLang="en-US" sz="1400" dirty="0">
                        <a:solidFill>
                          <a:schemeClr val="tx1"/>
                        </a:solidFill>
                        <a:latin typeface="BIZ UDゴシック"/>
                        <a:ea typeface="BIZ UDゴシック"/>
                      </a:endParaRPr>
                    </a:p>
                    <a:p>
                      <a:pPr algn="ctr"/>
                      <a:endParaRPr kumimoji="1" lang="ja-JP" altLang="en-US" dirty="0">
                        <a:latin typeface="BIZ UDゴシック"/>
                        <a:ea typeface="BIZ UDゴシック"/>
                      </a:endParaRPr>
                    </a:p>
                  </a:txBody>
                  <a:tcPr anchor="ctr">
                    <a:solidFill>
                      <a:schemeClr val="accent1">
                        <a:lumMod val="60000"/>
                        <a:lumOff val="40000"/>
                      </a:schemeClr>
                    </a:solidFill>
                  </a:tcPr>
                </a:tc>
                <a:tc>
                  <a:txBody>
                    <a:bodyPr/>
                    <a:lstStyle/>
                    <a:p>
                      <a:pPr algn="ctr"/>
                      <a:r>
                        <a:rPr kumimoji="1" lang="ja-JP" altLang="en-US" dirty="0">
                          <a:latin typeface="BIZ UDゴシック"/>
                          <a:ea typeface="BIZ UDゴシック"/>
                        </a:rPr>
                        <a:t>建設業</a:t>
                      </a:r>
                      <a:endParaRPr kumimoji="1" lang="ja-JP" altLang="en-US" dirty="0">
                        <a:latin typeface="BIZ UDゴシック"/>
                        <a:ea typeface="BIZ UDゴシック"/>
                      </a:endParaRPr>
                    </a:p>
                  </a:txBody>
                  <a:tcPr anchor="ctr">
                    <a:solidFill>
                      <a:schemeClr val="accent1">
                        <a:lumMod val="20000"/>
                        <a:lumOff val="80000"/>
                      </a:schemeClr>
                    </a:solidFill>
                  </a:tcPr>
                </a:tc>
                <a:tc vMerge="1">
                  <a:txBody>
                    <a:bodyPr/>
                    <a:lstStyle/>
                    <a:p>
                      <a:pPr algn="ctr"/>
                      <a:endParaRPr kumimoji="1" lang="ja-JP" altLang="en-US" dirty="0">
                        <a:latin typeface="BIZ UDゴシック"/>
                        <a:ea typeface="BIZ UDゴシック"/>
                      </a:endParaRPr>
                    </a:p>
                  </a:txBody>
                  <a:tcPr>
                    <a:solidFill>
                      <a:schemeClr val="accent1">
                        <a:lumMod val="20000"/>
                        <a:lumOff val="80000"/>
                      </a:schemeClr>
                    </a:solidFill>
                  </a:tcPr>
                </a:tc>
              </a:tr>
            </a:tbl>
          </a:graphicData>
        </a:graphic>
      </p:graphicFrame>
      <p:graphicFrame>
        <p:nvGraphicFramePr>
          <p:cNvPr id="1139" name="四角形 13"/>
          <p:cNvGraphicFramePr>
            <a:graphicFrameLocks noGrp="1"/>
          </p:cNvGraphicFramePr>
          <p:nvPr/>
        </p:nvGraphicFramePr>
        <p:xfrm>
          <a:off x="0" y="0"/>
          <a:ext cx="9905986" cy="554612"/>
        </p:xfrm>
        <a:graphic>
          <a:graphicData uri="http://schemas.openxmlformats.org/drawingml/2006/table">
            <a:tbl>
              <a:tblPr firstRow="1" bandRow="1">
                <a:tableStyleId>{5C22544A-7EE6-4342-B048-85BDC9FD1C3A}</a:tableStyleId>
              </a:tblPr>
              <a:tblGrid>
                <a:gridCol w="9905986"/>
              </a:tblGrid>
              <a:tr h="554612">
                <a:tc>
                  <a:txBody>
                    <a:bodyPr/>
                    <a:lstStyle/>
                    <a:p>
                      <a:pPr algn="ctr"/>
                      <a:r>
                        <a:rPr kumimoji="1" lang="ja-JP" altLang="en-US" dirty="0">
                          <a:latin typeface="BIZ UDゴシック"/>
                          <a:ea typeface="BIZ UDゴシック"/>
                        </a:rPr>
                        <a:t>〇〇建設株式会社</a:t>
                      </a:r>
                      <a:endParaRPr kumimoji="1" lang="ja-JP" altLang="en-US" dirty="0">
                        <a:latin typeface="BIZ UDゴシック"/>
                        <a:ea typeface="BIZ UDゴシック"/>
                      </a:endParaRPr>
                    </a:p>
                  </a:txBody>
                  <a:tcPr anchor="ctr">
                    <a:solidFill>
                      <a:schemeClr val="accent1">
                        <a:lumMod val="75000"/>
                      </a:schemeClr>
                    </a:solidFill>
                  </a:tcPr>
                </a:tc>
              </a:tr>
            </a:tbl>
          </a:graphicData>
        </a:graphic>
      </p:graphicFrame>
      <p:sp>
        <p:nvSpPr>
          <p:cNvPr id="1140" name="テキスト 18"/>
          <p:cNvSpPr txBox="1"/>
          <p:nvPr/>
        </p:nvSpPr>
        <p:spPr>
          <a:xfrm>
            <a:off x="0" y="1200"/>
            <a:ext cx="2243034" cy="276106"/>
          </a:xfrm>
          <a:prstGeom prst="rect">
            <a:avLst/>
          </a:prstGeom>
        </p:spPr>
        <p:txBody>
          <a:bodyPr wrap="square">
            <a:spAutoFit/>
          </a:bodyPr>
          <a:p>
            <a:pPr>
              <a:defRPr lang="ja-JP" altLang="en-US"/>
            </a:pPr>
            <a:r>
              <a:rPr lang="ja-JP" altLang="en-US" sz="1200">
                <a:solidFill>
                  <a:schemeClr val="bg1"/>
                </a:solidFill>
                <a:latin typeface="BIZ UDゴシック"/>
                <a:ea typeface="BIZ UDゴシック"/>
              </a:rPr>
              <a:t>様式第２号（第５条関係）</a:t>
            </a:r>
            <a:endParaRPr lang="ja-JP" altLang="en-US">
              <a:solidFill>
                <a:schemeClr val="bg1"/>
              </a:solidFill>
              <a:latin typeface="BIZ UDゴシック"/>
              <a:ea typeface="BIZ UDゴシック"/>
            </a:endParaRPr>
          </a:p>
        </p:txBody>
      </p:sp>
      <p:pic>
        <p:nvPicPr>
          <p:cNvPr id="1141" name="図 43"/>
          <p:cNvPicPr>
            <a:picLocks noChangeAspect="1"/>
          </p:cNvPicPr>
          <p:nvPr/>
        </p:nvPicPr>
        <p:blipFill>
          <a:blip r:embed="rId2"/>
          <a:stretch>
            <a:fillRect/>
          </a:stretch>
        </p:blipFill>
        <p:spPr>
          <a:xfrm>
            <a:off x="5817000" y="3501000"/>
            <a:ext cx="3095672" cy="3095672"/>
          </a:xfrm>
          <a:prstGeom prst="rect">
            <a:avLst/>
          </a:prstGeom>
        </p:spPr>
      </p:pic>
    </p:spTree>
  </p:cSld>
  <p:clrMapOvr>
    <a:masterClrMapping/>
  </p:clrMapOvr>
</p:sld>
</file>

<file path=ppt/theme/theme1.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Application>JUST Focus</Application>
  <AppVersion>5.0.4</AppVersion>
  <PresentationFormat>ユーザー設定</PresentationFormat>
  <Slides>4</Slides>
  <Notes>0</Note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太田 弘真</dc:creator>
  <cp:lastModifiedBy>太田 弘真</cp:lastModifiedBy>
  <dcterms:created xsi:type="dcterms:W3CDTF">2025-10-02T02:37:38Z</dcterms:created>
  <dcterms:modified xsi:type="dcterms:W3CDTF">2025-12-12T07:18:13Z</dcterms:modified>
  <cp:revision>111</cp:revision>
</cp:coreProperties>
</file>

<file path=docProps/custom.xml><?xml version="1.0" encoding="utf-8"?>
<Properties xmlns:vt="http://schemas.openxmlformats.org/officeDocument/2006/docPropsVTypes" xmlns="http://schemas.openxmlformats.org/officeDocument/2006/custom-properties"/>
</file>