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aveSubsetFonts="1">
  <p:sldMasterIdLst>
    <p:sldMasterId id="2147483660" r:id="rId2"/>
  </p:sldMasterIdLst>
  <p:notesMasterIdLst>
    <p:notesMasterId r:id="rId3"/>
  </p:notesMasterIdLst>
  <p:sldIdLst>
    <p:sldId id="261" r:id="rId4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89"/>
    <p:restoredTop sz="94660"/>
  </p:normalViewPr>
  <p:slideViewPr>
    <p:cSldViewPr>
      <p:cViewPr varScale="0">
        <p:scale>
          <a:sx n="80" d="100"/>
          <a:sy n="80" d="100"/>
        </p:scale>
        <p:origin x="-4626" y="-16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495300" y="1652803"/>
            <a:ext cx="8915400" cy="134414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495300" y="3092963"/>
            <a:ext cx="8915400" cy="23042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1736813"/>
            <a:ext cx="8915400" cy="4236469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698644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69864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5300" y="1736813"/>
            <a:ext cx="8915400" cy="4281339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495300" y="2948947"/>
            <a:ext cx="8915400" cy="1056117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184749"/>
            <a:ext cx="8915400" cy="176419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736815"/>
            <a:ext cx="4301683" cy="42364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70013" y="1736815"/>
            <a:ext cx="4340687" cy="42364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0168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01683" cy="379840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09017" y="1535113"/>
            <a:ext cx="430168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09017" y="2174875"/>
            <a:ext cx="4301683" cy="379840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95301" y="273049"/>
            <a:ext cx="3259006" cy="1162051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38887" y="273052"/>
            <a:ext cx="5121391" cy="56423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2" y="1700808"/>
            <a:ext cx="3259005" cy="42724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941645" y="4689140"/>
            <a:ext cx="5943600" cy="566739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212643"/>
            <a:ext cx="5943600" cy="437882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01209"/>
            <a:ext cx="5943600" cy="6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729753" y="6237312"/>
            <a:ext cx="4446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418653"/>
            <a:ext cx="8915400" cy="9941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736813"/>
            <a:ext cx="8915400" cy="428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237312"/>
            <a:ext cx="2039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332264" y="6237312"/>
            <a:ext cx="20784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grpSp>
        <p:nvGrpSpPr>
          <p:cNvPr id="1107" name="グループ 13"/>
          <p:cNvGrpSpPr/>
          <p:nvPr/>
        </p:nvGrpSpPr>
        <p:grpSpPr>
          <a:xfrm>
            <a:off x="8334375" y="553641"/>
            <a:ext cx="1569001" cy="2227359"/>
            <a:chOff x="8334375" y="553641"/>
            <a:chExt cx="1569001" cy="2227359"/>
          </a:xfrm>
        </p:grpSpPr>
        <p:sp>
          <p:nvSpPr>
            <p:cNvPr id="1108" name="四角形 11"/>
            <p:cNvSpPr/>
            <p:nvPr/>
          </p:nvSpPr>
          <p:spPr>
            <a:xfrm>
              <a:off x="8334375" y="553641"/>
              <a:ext cx="1569001" cy="2082386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ja-JP" altLang="en-US"/>
              </a:pPr>
              <a:endParaRPr lang="ja-JP" altLang="en-US"/>
            </a:p>
          </p:txBody>
        </p:sp>
        <p:pic>
          <p:nvPicPr>
            <p:cNvPr id="1109" name="図 12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8460843" y="600250"/>
              <a:ext cx="1367417" cy="2180750"/>
            </a:xfrm>
            <a:prstGeom prst="rect">
              <a:avLst/>
            </a:prstGeom>
          </p:spPr>
        </p:pic>
      </p:grpSp>
      <p:graphicFrame>
        <p:nvGraphicFramePr>
          <p:cNvPr id="1110" name="四角形 66"/>
          <p:cNvGraphicFramePr>
            <a:graphicFrameLocks noGrp="1"/>
          </p:cNvGraphicFramePr>
          <p:nvPr/>
        </p:nvGraphicFramePr>
        <p:xfrm>
          <a:off x="0" y="2735580"/>
          <a:ext cx="9905968" cy="4104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531"/>
                <a:gridCol w="5679281"/>
                <a:gridCol w="3786176"/>
              </a:tblGrid>
              <a:tr h="575945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>
                          <a:solidFill>
                            <a:srgbClr val="FF0000"/>
                          </a:solidFill>
                          <a:latin typeface="BIZ UDゴシック"/>
                          <a:ea typeface="BIZ UDゴシック"/>
                        </a:rPr>
                        <a:t>（記入）</a:t>
                      </a:r>
                      <a:r>
                        <a:rPr kumimoji="1" lang="ja-JP" altLang="en-US" b="0" dirty="0">
                          <a:solidFill>
                            <a:schemeClr val="tx1"/>
                          </a:solidFill>
                          <a:latin typeface="BIZ UDゴシック"/>
                          <a:ea typeface="BIZ UDゴシック"/>
                        </a:rPr>
                        <a:t>「ゼロカーボンシティいみず」の実現に貢献する取組内容がわかる一文を記入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7640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ゴシック"/>
                          <a:ea typeface="BIZ UDゴシック"/>
                        </a:rPr>
                        <a:t>内容 ・ 目的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  <a:latin typeface="BIZ UDゴシック"/>
                        <a:ea typeface="BIZ UDゴシック"/>
                      </a:endParaRPr>
                    </a:p>
                  </a:txBody>
                  <a:tcPr marL="91440" marR="91440" marT="45720" marB="45720" vert="eaVert" anchor="ctr" anchorCtr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rgbClr val="FF0000"/>
                          </a:solidFill>
                          <a:latin typeface="BIZ UDゴシック"/>
                          <a:ea typeface="BIZ UDゴシック"/>
                        </a:rPr>
                        <a:t>（記入）</a:t>
                      </a:r>
                      <a:endParaRPr kumimoji="1" lang="ja-JP" altLang="en-US" sz="1400" dirty="0">
                        <a:solidFill>
                          <a:srgbClr val="FF0000"/>
                        </a:solidFill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取組の内容や目的を２００文字以内で記入</a:t>
                      </a:r>
                      <a:endParaRPr kumimoji="1" lang="ja-JP" altLang="en-US" sz="1400" dirty="0"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BIZ UDゴシック"/>
                          <a:ea typeface="BIZ UDゴシック"/>
                        </a:rPr>
                        <a:t>※提出いただいた取組紹介シートは、市のＨＰに掲載されます。</a:t>
                      </a:r>
                      <a:endParaRPr kumimoji="1" lang="ja-JP" altLang="en-US" sz="1200" dirty="0">
                        <a:solidFill>
                          <a:srgbClr val="FF0000"/>
                        </a:solidFill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BIZ UDゴシック"/>
                          <a:ea typeface="BIZ UDゴシック"/>
                        </a:rPr>
                        <a:t>１枚の取組紹介シートに、１つの取組を記載してください。</a:t>
                      </a:r>
                      <a:endParaRPr kumimoji="1" lang="ja-JP" altLang="en-US" sz="1200" dirty="0">
                        <a:solidFill>
                          <a:srgbClr val="FF0000"/>
                        </a:solidFill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BIZ UDゴシック"/>
                          <a:ea typeface="BIZ UDゴシック"/>
                        </a:rPr>
                        <a:t>ＰＲにつながる取組や、特徴的な取組を最大３枚まで。</a:t>
                      </a:r>
                      <a:endParaRPr kumimoji="1" lang="ja-JP" altLang="en-US" sz="1400" dirty="0">
                        <a:solidFill>
                          <a:srgbClr val="FF0000"/>
                        </a:solidFill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rgbClr val="FF0000"/>
                          </a:solidFill>
                          <a:latin typeface="BIZ UDゴシック"/>
                          <a:ea typeface="BIZ UDゴシック"/>
                        </a:rPr>
                        <a:t>（写真添付）</a:t>
                      </a:r>
                      <a:endParaRPr kumimoji="1" lang="ja-JP" altLang="en-US" sz="1400" dirty="0">
                        <a:solidFill>
                          <a:srgbClr val="FF0000"/>
                        </a:solidFill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取組内容がわかるもの</a:t>
                      </a:r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640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ゴシック"/>
                          <a:ea typeface="BIZ UDゴシック"/>
                        </a:rPr>
                        <a:t>効果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  <a:latin typeface="BIZ UDゴシック"/>
                        <a:ea typeface="BIZ UDゴシック"/>
                      </a:endParaRPr>
                    </a:p>
                  </a:txBody>
                  <a:tcPr marL="91440" marR="91440" marT="45720" marB="45720" vert="wordArtVertRtl" anchor="ctr" anchorCtr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rgbClr val="FF0000"/>
                          </a:solidFill>
                          <a:latin typeface="BIZ UDゴシック"/>
                          <a:ea typeface="BIZ UDゴシック"/>
                        </a:rPr>
                        <a:t>（記入）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取組を実施することで期待できる効果を記入</a:t>
                      </a:r>
                      <a:endParaRPr kumimoji="1" lang="ja-JP" altLang="en-US" sz="1400" dirty="0"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endParaRPr kumimoji="1" lang="ja-JP" altLang="en-US" sz="1400" dirty="0">
                        <a:latin typeface="BIZ UDゴシック"/>
                        <a:ea typeface="BIZ UDゴシック"/>
                      </a:endParaRPr>
                    </a:p>
                    <a:p>
                      <a:pPr algn="l"/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 例</a:t>
                      </a:r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）</a:t>
                      </a:r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温室効果ガス排出量削減量、コスト削減費、</a:t>
                      </a:r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エネルギー消費削減量　など</a:t>
                      </a:r>
                      <a:endParaRPr kumimoji="1" lang="ja-JP" altLang="en-US" sz="1400" dirty="0"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11" name="四角形 12"/>
          <p:cNvGraphicFramePr>
            <a:graphicFrameLocks noGrp="1"/>
          </p:cNvGraphicFramePr>
          <p:nvPr/>
        </p:nvGraphicFramePr>
        <p:xfrm>
          <a:off x="0" y="477000"/>
          <a:ext cx="8336999" cy="2231999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1606954"/>
                <a:gridCol w="2959092"/>
                <a:gridCol w="3770953"/>
              </a:tblGrid>
              <a:tr h="550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ゴシック"/>
                          <a:ea typeface="BIZ UDゴシック"/>
                        </a:rPr>
                        <a:t>所在地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rgbClr val="FF0000"/>
                          </a:solidFill>
                          <a:latin typeface="BIZ UDゴシック"/>
                          <a:ea typeface="BIZ UDゴシック"/>
                        </a:rPr>
                        <a:t>（記入）</a:t>
                      </a:r>
                      <a:endParaRPr kumimoji="1" lang="ja-JP" altLang="en-US" b="0" dirty="0">
                        <a:solidFill>
                          <a:srgbClr val="FF0000"/>
                        </a:solidFill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ゴシック"/>
                          <a:ea typeface="BIZ UDゴシック"/>
                        </a:rPr>
                        <a:t>ＰＲ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168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ゴシック"/>
                          <a:ea typeface="BIZ UDゴシック"/>
                        </a:rPr>
                        <a:t>従業員数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rgbClr val="FF0000"/>
                          </a:solidFill>
                          <a:latin typeface="BIZ UDゴシック"/>
                          <a:ea typeface="BIZ UDゴシック"/>
                        </a:rPr>
                        <a:t>（記入）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rgbClr val="FF0000"/>
                          </a:solidFill>
                          <a:latin typeface="BIZ UDゴシック"/>
                          <a:ea typeface="BIZ UDゴシック"/>
                        </a:rPr>
                        <a:t>（自由記入または写真添付）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  <a:latin typeface="BIZ UDゴシック"/>
                        <a:ea typeface="BIZ UDゴシック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BIZ UDゴシック"/>
                          <a:ea typeface="BIZ UDゴシック"/>
                        </a:rPr>
                        <a:t>ゼロカーボンシティ</a:t>
                      </a:r>
                      <a:r>
                        <a:rPr kumimoji="1" lang="ja-JP" altLang="en-US" sz="1200" dirty="0">
                          <a:latin typeface="BIZ UDゴシック"/>
                          <a:ea typeface="BIZ UDゴシック"/>
                        </a:rPr>
                        <a:t>いみず実現</a:t>
                      </a:r>
                      <a:r>
                        <a:rPr kumimoji="1" lang="ja-JP" altLang="en-US" sz="1200" dirty="0">
                          <a:latin typeface="BIZ UDゴシック"/>
                          <a:ea typeface="BIZ UDゴシック"/>
                        </a:rPr>
                        <a:t>に向けた</a:t>
                      </a:r>
                      <a:r>
                        <a:rPr kumimoji="1" lang="ja-JP" altLang="en-US" sz="1200" dirty="0">
                          <a:latin typeface="BIZ UDゴシック"/>
                          <a:ea typeface="BIZ UDゴシック"/>
                        </a:rPr>
                        <a:t>意気込みなどを１５０字以内で記入または</a:t>
                      </a:r>
                      <a:r>
                        <a:rPr kumimoji="1" lang="ja-JP" altLang="en-US" sz="1200" dirty="0">
                          <a:latin typeface="BIZ UDゴシック"/>
                          <a:ea typeface="BIZ UDゴシック"/>
                        </a:rPr>
                        <a:t>事業概要、活動内容がわかる写真を添付。</a:t>
                      </a:r>
                      <a:endParaRPr kumimoji="1" lang="ja-JP" altLang="en-US" sz="1200" dirty="0"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64165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ゴシック"/>
                          <a:ea typeface="BIZ UDゴシック"/>
                        </a:rPr>
                        <a:t>事業概要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ゴシック"/>
                          <a:ea typeface="BIZ UDゴシック"/>
                        </a:rPr>
                        <a:t>活動</a:t>
                      </a: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BIZ UDゴシック"/>
                          <a:ea typeface="BIZ UDゴシック"/>
                        </a:rPr>
                        <a:t>内容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endParaRPr kumimoji="1" lang="ja-JP" altLang="en-US" b="0" dirty="0">
                        <a:solidFill>
                          <a:schemeClr val="tx1"/>
                        </a:solidFill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rgbClr val="FF0000"/>
                          </a:solidFill>
                          <a:latin typeface="BIZ UDゴシック"/>
                          <a:ea typeface="BIZ UDゴシック"/>
                        </a:rPr>
                        <a:t>（記入）</a:t>
                      </a:r>
                      <a:endParaRPr kumimoji="1" lang="ja-JP" altLang="en-US" dirty="0">
                        <a:solidFill>
                          <a:srgbClr val="FF0000"/>
                        </a:solidFill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事業内容を</a:t>
                      </a:r>
                      <a:r>
                        <a:rPr kumimoji="1" lang="ja-JP" altLang="en-US" sz="1400" dirty="0">
                          <a:latin typeface="BIZ UDゴシック"/>
                          <a:ea typeface="BIZ UDゴシック"/>
                        </a:rPr>
                        <a:t>端的に記入</a:t>
                      </a:r>
                      <a:endParaRPr kumimoji="1" lang="ja-JP" altLang="en-US" sz="1400" dirty="0">
                        <a:latin typeface="BIZ UDゴシック"/>
                        <a:ea typeface="BIZ UDゴシック"/>
                      </a:endParaRPr>
                    </a:p>
                    <a:p>
                      <a:pPr algn="ctr"/>
                      <a:endParaRPr kumimoji="1" lang="ja-JP" altLang="en-US" sz="1400" dirty="0"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BIZ UDゴシック"/>
                        <a:ea typeface="BIZ UDゴシック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12" name="四角形 13"/>
          <p:cNvGraphicFramePr>
            <a:graphicFrameLocks noGrp="1"/>
          </p:cNvGraphicFramePr>
          <p:nvPr/>
        </p:nvGraphicFramePr>
        <p:xfrm>
          <a:off x="0" y="0"/>
          <a:ext cx="9905986" cy="47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5986"/>
              </a:tblGrid>
              <a:tr h="477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>
                          <a:solidFill>
                            <a:srgbClr val="FF0000"/>
                          </a:solidFill>
                          <a:latin typeface="BIZ UDゴシック"/>
                          <a:ea typeface="BIZ UDゴシック"/>
                        </a:rPr>
                        <a:t>（記入）</a:t>
                      </a:r>
                      <a:r>
                        <a:rPr kumimoji="1" lang="ja-JP" altLang="en-US" b="0" dirty="0">
                          <a:solidFill>
                            <a:schemeClr val="tx1"/>
                          </a:solidFill>
                          <a:latin typeface="BIZ UDゴシック"/>
                          <a:ea typeface="BIZ UDゴシック"/>
                        </a:rPr>
                        <a:t>事業者・団体名を記入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  <a:latin typeface="BIZ UDゴシック"/>
                        <a:ea typeface="BIZ UDゴシック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13" name="テキスト 18"/>
          <p:cNvSpPr txBox="1"/>
          <p:nvPr/>
        </p:nvSpPr>
        <p:spPr>
          <a:xfrm>
            <a:off x="0" y="0"/>
            <a:ext cx="2239157" cy="276106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BIZ UDゴシック"/>
                <a:ea typeface="BIZ UDゴシック"/>
              </a:rPr>
              <a:t>様式第２号（第５条関係）</a:t>
            </a:r>
            <a:endParaRPr lang="ja-JP" altLang="en-US">
              <a:solidFill>
                <a:schemeClr val="tx1"/>
              </a:solidFill>
              <a:latin typeface="BIZ UDゴシック"/>
              <a:ea typeface="BIZ UDゴシック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AppVersion>5.0.4</AppVersion>
  <PresentationFormat>ユーザー設定</PresentationFormat>
  <Slides>1</Slides>
  <Notes>0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太田 弘真</dc:creator>
  <cp:lastModifiedBy>太田 弘真</cp:lastModifiedBy>
  <dcterms:created xsi:type="dcterms:W3CDTF">2025-10-02T02:37:38Z</dcterms:created>
  <dcterms:modified xsi:type="dcterms:W3CDTF">2026-01-29T02:35:34Z</dcterms:modified>
  <cp:revision>103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